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71" r:id="rId6"/>
    <p:sldId id="276" r:id="rId7"/>
    <p:sldId id="275" r:id="rId8"/>
    <p:sldId id="274" r:id="rId9"/>
    <p:sldId id="260" r:id="rId10"/>
    <p:sldId id="258" r:id="rId11"/>
    <p:sldId id="259" r:id="rId12"/>
    <p:sldId id="261" r:id="rId13"/>
    <p:sldId id="264" r:id="rId14"/>
    <p:sldId id="266" r:id="rId15"/>
    <p:sldId id="265" r:id="rId16"/>
    <p:sldId id="263" r:id="rId17"/>
    <p:sldId id="262" r:id="rId18"/>
    <p:sldId id="267" r:id="rId19"/>
    <p:sldId id="272" r:id="rId20"/>
    <p:sldId id="269" r:id="rId21"/>
    <p:sldId id="270" r:id="rId22"/>
    <p:sldId id="268"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3A4010-9410-FF13-F0F8-728D0323BC94}" v="1061" dt="2024-02-22T20:26:18.3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19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 userId="S::gpett@flookburgh.cumbria.sch.uk::49c70ea9-40ea-4c0c-8568-4ad633c325a1" providerId="AD" clId="Web-{F1B2BDA5-29F5-5A75-0FAF-3DD55A818D56}"/>
    <pc:docChg chg="modSld">
      <pc:chgData name="Gill" userId="S::gpett@flookburgh.cumbria.sch.uk::49c70ea9-40ea-4c0c-8568-4ad633c325a1" providerId="AD" clId="Web-{F1B2BDA5-29F5-5A75-0FAF-3DD55A818D56}" dt="2023-08-31T12:05:56.198" v="0" actId="20577"/>
      <pc:docMkLst>
        <pc:docMk/>
      </pc:docMkLst>
      <pc:sldChg chg="modSp">
        <pc:chgData name="Gill" userId="S::gpett@flookburgh.cumbria.sch.uk::49c70ea9-40ea-4c0c-8568-4ad633c325a1" providerId="AD" clId="Web-{F1B2BDA5-29F5-5A75-0FAF-3DD55A818D56}" dt="2023-08-31T12:05:56.198" v="0" actId="20577"/>
        <pc:sldMkLst>
          <pc:docMk/>
          <pc:sldMk cId="1206191624" sldId="272"/>
        </pc:sldMkLst>
        <pc:spChg chg="mod">
          <ac:chgData name="Gill" userId="S::gpett@flookburgh.cumbria.sch.uk::49c70ea9-40ea-4c0c-8568-4ad633c325a1" providerId="AD" clId="Web-{F1B2BDA5-29F5-5A75-0FAF-3DD55A818D56}" dt="2023-08-31T12:05:56.198" v="0" actId="20577"/>
          <ac:spMkLst>
            <pc:docMk/>
            <pc:sldMk cId="1206191624" sldId="272"/>
            <ac:spMk id="6" creationId="{910259E2-0ADF-4B6B-ADB8-36CEDD02C482}"/>
          </ac:spMkLst>
        </pc:spChg>
      </pc:sldChg>
    </pc:docChg>
  </pc:docChgLst>
  <pc:docChgLst>
    <pc:chgData name="Gill" userId="49c70ea9-40ea-4c0c-8568-4ad633c325a1" providerId="ADAL" clId="{3834EA51-880F-44D1-A2D7-9ADEE7D00E0C}"/>
    <pc:docChg chg="undo custSel modSld">
      <pc:chgData name="Gill" userId="49c70ea9-40ea-4c0c-8568-4ad633c325a1" providerId="ADAL" clId="{3834EA51-880F-44D1-A2D7-9ADEE7D00E0C}" dt="2023-08-31T13:51:03.799" v="1314" actId="14734"/>
      <pc:docMkLst>
        <pc:docMk/>
      </pc:docMkLst>
      <pc:sldChg chg="modSp">
        <pc:chgData name="Gill" userId="49c70ea9-40ea-4c0c-8568-4ad633c325a1" providerId="ADAL" clId="{3834EA51-880F-44D1-A2D7-9ADEE7D00E0C}" dt="2023-08-31T13:51:03.799" v="1314" actId="14734"/>
        <pc:sldMkLst>
          <pc:docMk/>
          <pc:sldMk cId="1185872535" sldId="261"/>
        </pc:sldMkLst>
        <pc:graphicFrameChg chg="modGraphic">
          <ac:chgData name="Gill" userId="49c70ea9-40ea-4c0c-8568-4ad633c325a1" providerId="ADAL" clId="{3834EA51-880F-44D1-A2D7-9ADEE7D00E0C}" dt="2023-08-31T13:51:03.799" v="1314" actId="14734"/>
          <ac:graphicFrameMkLst>
            <pc:docMk/>
            <pc:sldMk cId="1185872535" sldId="261"/>
            <ac:graphicFrameMk id="5" creationId="{D238F90A-323D-4766-B945-91FFFB36ADF7}"/>
          </ac:graphicFrameMkLst>
        </pc:graphicFrameChg>
      </pc:sldChg>
      <pc:sldChg chg="modSp">
        <pc:chgData name="Gill" userId="49c70ea9-40ea-4c0c-8568-4ad633c325a1" providerId="ADAL" clId="{3834EA51-880F-44D1-A2D7-9ADEE7D00E0C}" dt="2023-08-31T13:41:13.680" v="598" actId="20577"/>
        <pc:sldMkLst>
          <pc:docMk/>
          <pc:sldMk cId="1206191624" sldId="272"/>
        </pc:sldMkLst>
        <pc:graphicFrameChg chg="modGraphic">
          <ac:chgData name="Gill" userId="49c70ea9-40ea-4c0c-8568-4ad633c325a1" providerId="ADAL" clId="{3834EA51-880F-44D1-A2D7-9ADEE7D00E0C}" dt="2023-08-31T13:41:13.680" v="598" actId="20577"/>
          <ac:graphicFrameMkLst>
            <pc:docMk/>
            <pc:sldMk cId="1206191624" sldId="272"/>
            <ac:graphicFrameMk id="5" creationId="{D238F90A-323D-4766-B945-91FFFB36ADF7}"/>
          </ac:graphicFrameMkLst>
        </pc:graphicFrameChg>
      </pc:sldChg>
    </pc:docChg>
  </pc:docChgLst>
  <pc:docChgLst>
    <pc:chgData name="Miss Butler" userId="S::abutler@flookburgh.cumbria.sch.uk::341a7e49-e270-47d1-84ff-1c8c8de6b48c" providerId="AD" clId="Web-{F43A4010-9410-FF13-F0F8-728D0323BC94}"/>
    <pc:docChg chg="modSld">
      <pc:chgData name="Miss Butler" userId="S::abutler@flookburgh.cumbria.sch.uk::341a7e49-e270-47d1-84ff-1c8c8de6b48c" providerId="AD" clId="Web-{F43A4010-9410-FF13-F0F8-728D0323BC94}" dt="2024-02-22T20:26:04.008" v="1010"/>
      <pc:docMkLst>
        <pc:docMk/>
      </pc:docMkLst>
      <pc:sldChg chg="modSp">
        <pc:chgData name="Miss Butler" userId="S::abutler@flookburgh.cumbria.sch.uk::341a7e49-e270-47d1-84ff-1c8c8de6b48c" providerId="AD" clId="Web-{F43A4010-9410-FF13-F0F8-728D0323BC94}" dt="2024-02-22T20:13:37.424" v="415" actId="1076"/>
        <pc:sldMkLst>
          <pc:docMk/>
          <pc:sldMk cId="2426044963" sldId="259"/>
        </pc:sldMkLst>
        <pc:graphicFrameChg chg="mod modGraphic">
          <ac:chgData name="Miss Butler" userId="S::abutler@flookburgh.cumbria.sch.uk::341a7e49-e270-47d1-84ff-1c8c8de6b48c" providerId="AD" clId="Web-{F43A4010-9410-FF13-F0F8-728D0323BC94}" dt="2024-02-22T20:13:37.424" v="415" actId="1076"/>
          <ac:graphicFrameMkLst>
            <pc:docMk/>
            <pc:sldMk cId="2426044963" sldId="259"/>
            <ac:graphicFrameMk id="5" creationId="{D238F90A-323D-4766-B945-91FFFB36ADF7}"/>
          </ac:graphicFrameMkLst>
        </pc:graphicFrameChg>
      </pc:sldChg>
      <pc:sldChg chg="modSp">
        <pc:chgData name="Miss Butler" userId="S::abutler@flookburgh.cumbria.sch.uk::341a7e49-e270-47d1-84ff-1c8c8de6b48c" providerId="AD" clId="Web-{F43A4010-9410-FF13-F0F8-728D0323BC94}" dt="2024-02-22T20:13:47.643" v="416" actId="1076"/>
        <pc:sldMkLst>
          <pc:docMk/>
          <pc:sldMk cId="1185872535" sldId="261"/>
        </pc:sldMkLst>
        <pc:graphicFrameChg chg="mod">
          <ac:chgData name="Miss Butler" userId="S::abutler@flookburgh.cumbria.sch.uk::341a7e49-e270-47d1-84ff-1c8c8de6b48c" providerId="AD" clId="Web-{F43A4010-9410-FF13-F0F8-728D0323BC94}" dt="2024-02-22T20:13:47.643" v="416" actId="1076"/>
          <ac:graphicFrameMkLst>
            <pc:docMk/>
            <pc:sldMk cId="1185872535" sldId="261"/>
            <ac:graphicFrameMk id="5" creationId="{D238F90A-323D-4766-B945-91FFFB36ADF7}"/>
          </ac:graphicFrameMkLst>
        </pc:graphicFrameChg>
      </pc:sldChg>
      <pc:sldChg chg="modSp">
        <pc:chgData name="Miss Butler" userId="S::abutler@flookburgh.cumbria.sch.uk::341a7e49-e270-47d1-84ff-1c8c8de6b48c" providerId="AD" clId="Web-{F43A4010-9410-FF13-F0F8-728D0323BC94}" dt="2024-02-22T20:17:37.212" v="470"/>
        <pc:sldMkLst>
          <pc:docMk/>
          <pc:sldMk cId="1889014388" sldId="263"/>
        </pc:sldMkLst>
        <pc:graphicFrameChg chg="modGraphic">
          <ac:chgData name="Miss Butler" userId="S::abutler@flookburgh.cumbria.sch.uk::341a7e49-e270-47d1-84ff-1c8c8de6b48c" providerId="AD" clId="Web-{F43A4010-9410-FF13-F0F8-728D0323BC94}" dt="2024-02-22T20:17:37.212" v="470"/>
          <ac:graphicFrameMkLst>
            <pc:docMk/>
            <pc:sldMk cId="1889014388" sldId="263"/>
            <ac:graphicFrameMk id="5" creationId="{D238F90A-323D-4766-B945-91FFFB36ADF7}"/>
          </ac:graphicFrameMkLst>
        </pc:graphicFrameChg>
      </pc:sldChg>
      <pc:sldChg chg="modSp">
        <pc:chgData name="Miss Butler" userId="S::abutler@flookburgh.cumbria.sch.uk::341a7e49-e270-47d1-84ff-1c8c8de6b48c" providerId="AD" clId="Web-{F43A4010-9410-FF13-F0F8-728D0323BC94}" dt="2024-02-22T20:26:04.008" v="1010"/>
        <pc:sldMkLst>
          <pc:docMk/>
          <pc:sldMk cId="1586915466" sldId="264"/>
        </pc:sldMkLst>
        <pc:graphicFrameChg chg="mod modGraphic">
          <ac:chgData name="Miss Butler" userId="S::abutler@flookburgh.cumbria.sch.uk::341a7e49-e270-47d1-84ff-1c8c8de6b48c" providerId="AD" clId="Web-{F43A4010-9410-FF13-F0F8-728D0323BC94}" dt="2024-02-22T20:26:04.008" v="1010"/>
          <ac:graphicFrameMkLst>
            <pc:docMk/>
            <pc:sldMk cId="1586915466" sldId="264"/>
            <ac:graphicFrameMk id="5" creationId="{D238F90A-323D-4766-B945-91FFFB36ADF7}"/>
          </ac:graphicFrameMkLst>
        </pc:graphicFrameChg>
      </pc:sldChg>
      <pc:sldChg chg="modSp">
        <pc:chgData name="Miss Butler" userId="S::abutler@flookburgh.cumbria.sch.uk::341a7e49-e270-47d1-84ff-1c8c8de6b48c" providerId="AD" clId="Web-{F43A4010-9410-FF13-F0F8-728D0323BC94}" dt="2024-02-22T20:21:06.234" v="602" actId="1076"/>
        <pc:sldMkLst>
          <pc:docMk/>
          <pc:sldMk cId="3384021910" sldId="265"/>
        </pc:sldMkLst>
        <pc:graphicFrameChg chg="mod modGraphic">
          <ac:chgData name="Miss Butler" userId="S::abutler@flookburgh.cumbria.sch.uk::341a7e49-e270-47d1-84ff-1c8c8de6b48c" providerId="AD" clId="Web-{F43A4010-9410-FF13-F0F8-728D0323BC94}" dt="2024-02-22T20:21:06.234" v="602" actId="1076"/>
          <ac:graphicFrameMkLst>
            <pc:docMk/>
            <pc:sldMk cId="3384021910" sldId="265"/>
            <ac:graphicFrameMk id="5" creationId="{D238F90A-323D-4766-B945-91FFFB36ADF7}"/>
          </ac:graphicFrameMkLst>
        </pc:graphicFrameChg>
      </pc:sldChg>
      <pc:sldChg chg="modSp">
        <pc:chgData name="Miss Butler" userId="S::abutler@flookburgh.cumbria.sch.uk::341a7e49-e270-47d1-84ff-1c8c8de6b48c" providerId="AD" clId="Web-{F43A4010-9410-FF13-F0F8-728D0323BC94}" dt="2024-02-22T20:13:02.048" v="407"/>
        <pc:sldMkLst>
          <pc:docMk/>
          <pc:sldMk cId="1846271303" sldId="266"/>
        </pc:sldMkLst>
        <pc:graphicFrameChg chg="mod modGraphic">
          <ac:chgData name="Miss Butler" userId="S::abutler@flookburgh.cumbria.sch.uk::341a7e49-e270-47d1-84ff-1c8c8de6b48c" providerId="AD" clId="Web-{F43A4010-9410-FF13-F0F8-728D0323BC94}" dt="2024-02-22T20:13:02.048" v="407"/>
          <ac:graphicFrameMkLst>
            <pc:docMk/>
            <pc:sldMk cId="1846271303" sldId="266"/>
            <ac:graphicFrameMk id="5" creationId="{D238F90A-323D-4766-B945-91FFFB36ADF7}"/>
          </ac:graphicFrameMkLst>
        </pc:graphicFrameChg>
      </pc:sldChg>
      <pc:sldChg chg="modSp">
        <pc:chgData name="Miss Butler" userId="S::abutler@flookburgh.cumbria.sch.uk::341a7e49-e270-47d1-84ff-1c8c8de6b48c" providerId="AD" clId="Web-{F43A4010-9410-FF13-F0F8-728D0323BC94}" dt="2024-02-22T20:15:56.303" v="462" actId="1076"/>
        <pc:sldMkLst>
          <pc:docMk/>
          <pc:sldMk cId="3044738946" sldId="268"/>
        </pc:sldMkLst>
        <pc:graphicFrameChg chg="mod modGraphic">
          <ac:chgData name="Miss Butler" userId="S::abutler@flookburgh.cumbria.sch.uk::341a7e49-e270-47d1-84ff-1c8c8de6b48c" providerId="AD" clId="Web-{F43A4010-9410-FF13-F0F8-728D0323BC94}" dt="2024-02-22T20:15:56.303" v="462" actId="1076"/>
          <ac:graphicFrameMkLst>
            <pc:docMk/>
            <pc:sldMk cId="3044738946" sldId="268"/>
            <ac:graphicFrameMk id="5" creationId="{D238F90A-323D-4766-B945-91FFFB36ADF7}"/>
          </ac:graphicFrameMkLst>
        </pc:graphicFrameChg>
      </pc:sldChg>
      <pc:sldChg chg="modSp">
        <pc:chgData name="Miss Butler" userId="S::abutler@flookburgh.cumbria.sch.uk::341a7e49-e270-47d1-84ff-1c8c8de6b48c" providerId="AD" clId="Web-{F43A4010-9410-FF13-F0F8-728D0323BC94}" dt="2024-02-22T20:17:27.587" v="469" actId="1076"/>
        <pc:sldMkLst>
          <pc:docMk/>
          <pc:sldMk cId="1206191624" sldId="272"/>
        </pc:sldMkLst>
        <pc:graphicFrameChg chg="mod modGraphic">
          <ac:chgData name="Miss Butler" userId="S::abutler@flookburgh.cumbria.sch.uk::341a7e49-e270-47d1-84ff-1c8c8de6b48c" providerId="AD" clId="Web-{F43A4010-9410-FF13-F0F8-728D0323BC94}" dt="2024-02-22T20:17:27.587" v="469" actId="1076"/>
          <ac:graphicFrameMkLst>
            <pc:docMk/>
            <pc:sldMk cId="1206191624" sldId="272"/>
            <ac:graphicFrameMk id="5" creationId="{D238F90A-323D-4766-B945-91FFFB36ADF7}"/>
          </ac:graphicFrameMkLst>
        </pc:graphicFrameChg>
      </pc:sldChg>
      <pc:sldChg chg="modSp">
        <pc:chgData name="Miss Butler" userId="S::abutler@flookburgh.cumbria.sch.uk::341a7e49-e270-47d1-84ff-1c8c8de6b48c" providerId="AD" clId="Web-{F43A4010-9410-FF13-F0F8-728D0323BC94}" dt="2024-02-22T20:14:50.973" v="443" actId="20577"/>
        <pc:sldMkLst>
          <pc:docMk/>
          <pc:sldMk cId="2077027758" sldId="273"/>
        </pc:sldMkLst>
        <pc:spChg chg="mod">
          <ac:chgData name="Miss Butler" userId="S::abutler@flookburgh.cumbria.sch.uk::341a7e49-e270-47d1-84ff-1c8c8de6b48c" providerId="AD" clId="Web-{F43A4010-9410-FF13-F0F8-728D0323BC94}" dt="2024-02-22T20:14:50.973" v="443" actId="20577"/>
          <ac:spMkLst>
            <pc:docMk/>
            <pc:sldMk cId="2077027758" sldId="273"/>
            <ac:spMk id="3" creationId="{908D0865-C8B6-4538-B81E-F11DE94EF2F2}"/>
          </ac:spMkLst>
        </pc:spChg>
      </pc:sldChg>
    </pc:docChg>
  </pc:docChgLst>
  <pc:docChgLst>
    <pc:chgData name="Miss Horne" userId="S::mhorne@flookburgh.cumbria.sch.uk::84687743-cdc7-4708-bc7b-480c368414db" providerId="AD" clId="Web-{C4690AD5-D0AE-691A-D969-330D33225C58}"/>
    <pc:docChg chg="modSld">
      <pc:chgData name="Miss Horne" userId="S::mhorne@flookburgh.cumbria.sch.uk::84687743-cdc7-4708-bc7b-480c368414db" providerId="AD" clId="Web-{C4690AD5-D0AE-691A-D969-330D33225C58}" dt="2024-01-17T14:18:29.013" v="111"/>
      <pc:docMkLst>
        <pc:docMk/>
      </pc:docMkLst>
      <pc:sldChg chg="modSp">
        <pc:chgData name="Miss Horne" userId="S::mhorne@flookburgh.cumbria.sch.uk::84687743-cdc7-4708-bc7b-480c368414db" providerId="AD" clId="Web-{C4690AD5-D0AE-691A-D969-330D33225C58}" dt="2024-01-17T14:17:45.916" v="75"/>
        <pc:sldMkLst>
          <pc:docMk/>
          <pc:sldMk cId="3660622751" sldId="269"/>
        </pc:sldMkLst>
        <pc:graphicFrameChg chg="mod modGraphic">
          <ac:chgData name="Miss Horne" userId="S::mhorne@flookburgh.cumbria.sch.uk::84687743-cdc7-4708-bc7b-480c368414db" providerId="AD" clId="Web-{C4690AD5-D0AE-691A-D969-330D33225C58}" dt="2024-01-17T14:17:45.916" v="75"/>
          <ac:graphicFrameMkLst>
            <pc:docMk/>
            <pc:sldMk cId="3660622751" sldId="269"/>
            <ac:graphicFrameMk id="5" creationId="{D238F90A-323D-4766-B945-91FFFB36ADF7}"/>
          </ac:graphicFrameMkLst>
        </pc:graphicFrameChg>
      </pc:sldChg>
      <pc:sldChg chg="modSp">
        <pc:chgData name="Miss Horne" userId="S::mhorne@flookburgh.cumbria.sch.uk::84687743-cdc7-4708-bc7b-480c368414db" providerId="AD" clId="Web-{C4690AD5-D0AE-691A-D969-330D33225C58}" dt="2024-01-17T14:18:29.013" v="111"/>
        <pc:sldMkLst>
          <pc:docMk/>
          <pc:sldMk cId="4198642513" sldId="270"/>
        </pc:sldMkLst>
        <pc:graphicFrameChg chg="mod modGraphic">
          <ac:chgData name="Miss Horne" userId="S::mhorne@flookburgh.cumbria.sch.uk::84687743-cdc7-4708-bc7b-480c368414db" providerId="AD" clId="Web-{C4690AD5-D0AE-691A-D969-330D33225C58}" dt="2024-01-17T14:18:29.013" v="111"/>
          <ac:graphicFrameMkLst>
            <pc:docMk/>
            <pc:sldMk cId="4198642513" sldId="270"/>
            <ac:graphicFrameMk id="5" creationId="{D238F90A-323D-4766-B945-91FFFB36ADF7}"/>
          </ac:graphicFrameMkLst>
        </pc:graphicFrameChg>
      </pc:sldChg>
    </pc:docChg>
  </pc:docChgLst>
  <pc:docChgLst>
    <pc:chgData name="Mrs Robinson" userId="S::srobinson@flookburgh.cumbria.sch.uk::e33cc3d5-4a74-4edf-b485-485e9a3f076b" providerId="AD" clId="Web-{5CB41B8A-EB14-26B4-8F9A-2D716268BE5B}"/>
    <pc:docChg chg="modSld">
      <pc:chgData name="Mrs Robinson" userId="S::srobinson@flookburgh.cumbria.sch.uk::e33cc3d5-4a74-4edf-b485-485e9a3f076b" providerId="AD" clId="Web-{5CB41B8A-EB14-26B4-8F9A-2D716268BE5B}" dt="2024-01-19T10:01:22.046" v="135"/>
      <pc:docMkLst>
        <pc:docMk/>
      </pc:docMkLst>
      <pc:sldChg chg="modSp">
        <pc:chgData name="Mrs Robinson" userId="S::srobinson@flookburgh.cumbria.sch.uk::e33cc3d5-4a74-4edf-b485-485e9a3f076b" providerId="AD" clId="Web-{5CB41B8A-EB14-26B4-8F9A-2D716268BE5B}" dt="2024-01-19T10:01:22.046" v="135"/>
        <pc:sldMkLst>
          <pc:docMk/>
          <pc:sldMk cId="178038133" sldId="267"/>
        </pc:sldMkLst>
        <pc:graphicFrameChg chg="mod modGraphic">
          <ac:chgData name="Mrs Robinson" userId="S::srobinson@flookburgh.cumbria.sch.uk::e33cc3d5-4a74-4edf-b485-485e9a3f076b" providerId="AD" clId="Web-{5CB41B8A-EB14-26B4-8F9A-2D716268BE5B}" dt="2024-01-19T10:01:22.046" v="135"/>
          <ac:graphicFrameMkLst>
            <pc:docMk/>
            <pc:sldMk cId="178038133" sldId="267"/>
            <ac:graphicFrameMk id="5" creationId="{D238F90A-323D-4766-B945-91FFFB36ADF7}"/>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309CBFB4-EC5E-4423-B667-DACF3441B51B}" type="datetimeFigureOut">
              <a:rPr lang="en-GB" smtClean="0"/>
              <a:t>22/02/2024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12750308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9CBFB4-EC5E-4423-B667-DACF3441B51B}"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2612836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9CBFB4-EC5E-4423-B667-DACF3441B51B}"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762476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9CBFB4-EC5E-4423-B667-DACF3441B51B}" type="datetimeFigureOut">
              <a:rPr lang="en-GB" smtClean="0"/>
              <a:t>22/02/2024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2230610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09CBFB4-EC5E-4423-B667-DACF3441B51B}" type="datetimeFigureOut">
              <a:rPr lang="en-GB" smtClean="0"/>
              <a:t>22/02/2024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38249465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309CBFB4-EC5E-4423-B667-DACF3441B51B}" type="datetimeFigureOut">
              <a:rPr lang="en-GB" smtClean="0"/>
              <a:t>22/02/2024</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415427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09CBFB4-EC5E-4423-B667-DACF3441B51B}" type="datetimeFigureOut">
              <a:rPr lang="en-GB" smtClean="0"/>
              <a:t>22/02/2024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9734A0-1FD9-480D-8C8F-901C371CE962}"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48206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9CBFB4-EC5E-4423-B667-DACF3441B51B}" type="datetimeFigureOut">
              <a:rPr lang="en-GB" smtClean="0"/>
              <a:t>22/02/2024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3988369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CBFB4-EC5E-4423-B667-DACF3441B51B}" type="datetimeFigureOut">
              <a:rPr lang="en-GB" smtClean="0"/>
              <a:t>22/02/2024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37570770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9CBFB4-EC5E-4423-B667-DACF3441B51B}" type="datetimeFigureOut">
              <a:rPr lang="en-GB" smtClean="0"/>
              <a:t>22/02/2024</a:t>
            </a:fld>
            <a:endParaRPr lang="en-GB"/>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GB"/>
          </a:p>
        </p:txBody>
      </p:sp>
      <p:sp>
        <p:nvSpPr>
          <p:cNvPr id="7" name="Slide Number Placeholder 6"/>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2863360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309CBFB4-EC5E-4423-B667-DACF3441B51B}" type="datetimeFigureOut">
              <a:rPr lang="en-GB" smtClean="0"/>
              <a:t>22/02/2024</a:t>
            </a:fld>
            <a:endParaRPr lang="en-GB"/>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GB"/>
          </a:p>
        </p:txBody>
      </p:sp>
      <p:sp>
        <p:nvSpPr>
          <p:cNvPr id="7" name="Slide Number Placeholder 6"/>
          <p:cNvSpPr>
            <a:spLocks noGrp="1"/>
          </p:cNvSpPr>
          <p:nvPr>
            <p:ph type="sldNum" sz="quarter" idx="12"/>
          </p:nvPr>
        </p:nvSpPr>
        <p:spPr/>
        <p:txBody>
          <a:bodyPr/>
          <a:lstStyle/>
          <a:p>
            <a:fld id="{F09734A0-1FD9-480D-8C8F-901C371CE962}" type="slidenum">
              <a:rPr lang="en-GB" smtClean="0"/>
              <a:t>‹#›</a:t>
            </a:fld>
            <a:endParaRPr lang="en-GB"/>
          </a:p>
        </p:txBody>
      </p:sp>
    </p:spTree>
    <p:extLst>
      <p:ext uri="{BB962C8B-B14F-4D97-AF65-F5344CB8AC3E}">
        <p14:creationId xmlns:p14="http://schemas.microsoft.com/office/powerpoint/2010/main" val="514887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09CBFB4-EC5E-4423-B667-DACF3441B51B}" type="datetimeFigureOut">
              <a:rPr lang="en-GB" smtClean="0"/>
              <a:t>22/02/2024</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09734A0-1FD9-480D-8C8F-901C371CE962}" type="slidenum">
              <a:rPr lang="en-GB" smtClean="0"/>
              <a:t>‹#›</a:t>
            </a:fld>
            <a:endParaRPr lang="en-GB"/>
          </a:p>
        </p:txBody>
      </p:sp>
    </p:spTree>
    <p:extLst>
      <p:ext uri="{BB962C8B-B14F-4D97-AF65-F5344CB8AC3E}">
        <p14:creationId xmlns:p14="http://schemas.microsoft.com/office/powerpoint/2010/main" val="3544772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hiterosemaths.com/" TargetMode="External"/><Relationship Id="rId13" Type="http://schemas.openxmlformats.org/officeDocument/2006/relationships/hyperlink" Target="https://www.tigtagworld.co.uk/" TargetMode="External"/><Relationship Id="rId18" Type="http://schemas.openxmlformats.org/officeDocument/2006/relationships/hyperlink" Target="https://www.coramlifeeducation.org.uk/scarf/my-scarf" TargetMode="External"/><Relationship Id="rId3" Type="http://schemas.openxmlformats.org/officeDocument/2006/relationships/hyperlink" Target="https://assets.publishing.service.gov.uk/government/uploads/system/uploads/attachment_data/file/974366/Model_Music_Curriculum_Full.pdf" TargetMode="External"/><Relationship Id="rId7" Type="http://schemas.openxmlformats.org/officeDocument/2006/relationships/hyperlink" Target="https://charanga.com/site/" TargetMode="External"/><Relationship Id="rId12" Type="http://schemas.openxmlformats.org/officeDocument/2006/relationships/hyperlink" Target="https://www.cleapss.org.uk/" TargetMode="External"/><Relationship Id="rId17" Type="http://schemas.openxmlformats.org/officeDocument/2006/relationships/hyperlink" Target="https://www.afpe.org.uk/physical-education/" TargetMode="External"/><Relationship Id="rId2" Type="http://schemas.openxmlformats.org/officeDocument/2006/relationships/hyperlink" Target="https://educationendowmentfoundation.org.uk/" TargetMode="External"/><Relationship Id="rId16" Type="http://schemas.openxmlformats.org/officeDocument/2006/relationships/hyperlink" Target="https://www.oxfordowl.co.uk/" TargetMode="Externa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425601/PRIMARY_national_curriculum.pdf" TargetMode="External"/><Relationship Id="rId11" Type="http://schemas.openxmlformats.org/officeDocument/2006/relationships/hyperlink" Target="https://www.literacyshed.com/" TargetMode="External"/><Relationship Id="rId5" Type="http://schemas.openxmlformats.org/officeDocument/2006/relationships/hyperlink" Target="https://questful-re.org.uk/" TargetMode="External"/><Relationship Id="rId15" Type="http://schemas.openxmlformats.org/officeDocument/2006/relationships/hyperlink" Target="https://www.ruthmiskin.com/en/programmes/phonics/" TargetMode="External"/><Relationship Id="rId10" Type="http://schemas.openxmlformats.org/officeDocument/2006/relationships/hyperlink" Target="https://www.thetrainingspace.co.uk/" TargetMode="External"/><Relationship Id="rId19" Type="http://schemas.openxmlformats.org/officeDocument/2006/relationships/hyperlink" Target="https://assets.publishing.service.gov.uk/government/uploads/system/uploads/attachment_data/file/1003469/Teaching_a_broad_and_balanced_curriculum_for_education_recovery.pdf" TargetMode="External"/><Relationship Id="rId4" Type="http://schemas.openxmlformats.org/officeDocument/2006/relationships/hyperlink" Target="https://www.birthto5matters.org.uk/" TargetMode="External"/><Relationship Id="rId9" Type="http://schemas.openxmlformats.org/officeDocument/2006/relationships/hyperlink" Target="https://www.gov.uk/government/collections/curriculum-research-reviews" TargetMode="External"/><Relationship Id="rId14" Type="http://schemas.openxmlformats.org/officeDocument/2006/relationships/hyperlink" Target="https://explorify.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rthto5matters.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A21F8-9B90-4630-9E6A-638BFD9FAF2C}"/>
              </a:ext>
            </a:extLst>
          </p:cNvPr>
          <p:cNvSpPr>
            <a:spLocks noGrp="1"/>
          </p:cNvSpPr>
          <p:nvPr>
            <p:ph type="ctrTitle"/>
          </p:nvPr>
        </p:nvSpPr>
        <p:spPr>
          <a:xfrm>
            <a:off x="1527629" y="463601"/>
            <a:ext cx="8991600" cy="1645920"/>
          </a:xfrm>
        </p:spPr>
        <p:txBody>
          <a:bodyPr/>
          <a:lstStyle/>
          <a:p>
            <a:r>
              <a:rPr lang="en-US"/>
              <a:t>Whole School Curriculum</a:t>
            </a:r>
            <a:endParaRPr lang="en-GB"/>
          </a:p>
        </p:txBody>
      </p:sp>
      <p:sp>
        <p:nvSpPr>
          <p:cNvPr id="5" name="TextBox 4">
            <a:extLst>
              <a:ext uri="{FF2B5EF4-FFF2-40B4-BE49-F238E27FC236}">
                <a16:creationId xmlns:a16="http://schemas.microsoft.com/office/drawing/2014/main" id="{5B4011F5-0E55-441F-907A-6168BB1137D1}"/>
              </a:ext>
            </a:extLst>
          </p:cNvPr>
          <p:cNvSpPr txBox="1"/>
          <p:nvPr/>
        </p:nvSpPr>
        <p:spPr>
          <a:xfrm>
            <a:off x="1313895" y="3568823"/>
            <a:ext cx="9614517" cy="646331"/>
          </a:xfrm>
          <a:prstGeom prst="rect">
            <a:avLst/>
          </a:prstGeom>
          <a:noFill/>
        </p:spPr>
        <p:txBody>
          <a:bodyPr wrap="square" rtlCol="0">
            <a:spAutoFit/>
          </a:bodyPr>
          <a:lstStyle/>
          <a:p>
            <a:pPr algn="ctr"/>
            <a:r>
              <a:rPr lang="en-US" sz="3600"/>
              <a:t>Flookburgh Church of England Primary School</a:t>
            </a:r>
            <a:endParaRPr lang="en-GB" sz="3600"/>
          </a:p>
        </p:txBody>
      </p:sp>
    </p:spTree>
    <p:extLst>
      <p:ext uri="{BB962C8B-B14F-4D97-AF65-F5344CB8AC3E}">
        <p14:creationId xmlns:p14="http://schemas.microsoft.com/office/powerpoint/2010/main" val="3912782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000" cap="none"/>
              <a:t>Art and Design</a:t>
            </a:r>
            <a:endParaRPr lang="en-US"/>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825662779"/>
              </p:ext>
            </p:extLst>
          </p:nvPr>
        </p:nvGraphicFramePr>
        <p:xfrm>
          <a:off x="4745182" y="127000"/>
          <a:ext cx="7363744" cy="6620459"/>
        </p:xfrm>
        <a:graphic>
          <a:graphicData uri="http://schemas.openxmlformats.org/drawingml/2006/table">
            <a:tbl>
              <a:tblPr firstRow="1" bandRow="1">
                <a:tableStyleId>{21E4AEA4-8DFA-4A89-87EB-49C32662AFE0}</a:tableStyleId>
              </a:tblPr>
              <a:tblGrid>
                <a:gridCol w="1613763">
                  <a:extLst>
                    <a:ext uri="{9D8B030D-6E8A-4147-A177-3AD203B41FA5}">
                      <a16:colId xmlns:a16="http://schemas.microsoft.com/office/drawing/2014/main" val="4117088054"/>
                    </a:ext>
                  </a:extLst>
                </a:gridCol>
                <a:gridCol w="5749981">
                  <a:extLst>
                    <a:ext uri="{9D8B030D-6E8A-4147-A177-3AD203B41FA5}">
                      <a16:colId xmlns:a16="http://schemas.microsoft.com/office/drawing/2014/main" val="3777044669"/>
                    </a:ext>
                  </a:extLst>
                </a:gridCol>
              </a:tblGrid>
              <a:tr h="620175">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354592">
                <a:tc>
                  <a:txBody>
                    <a:bodyPr/>
                    <a:lstStyle/>
                    <a:p>
                      <a:pPr algn="ctr"/>
                      <a:r>
                        <a:rPr lang="en-US" sz="1400" dirty="0"/>
                        <a:t>Intent</a:t>
                      </a:r>
                      <a:endParaRPr lang="en-GB" sz="1400" dirty="0"/>
                    </a:p>
                  </a:txBody>
                  <a:tcPr marL="167640" marR="167640" marT="83820" marB="83820" anchor="ctr"/>
                </a:tc>
                <a:tc>
                  <a:txBody>
                    <a:bodyPr/>
                    <a:lstStyle/>
                    <a:p>
                      <a:r>
                        <a:rPr lang="en-GB" sz="1000" dirty="0"/>
                        <a:t>Through the Art and Design curriculum at </a:t>
                      </a:r>
                      <a:r>
                        <a:rPr lang="en-GB" sz="1000" dirty="0" err="1"/>
                        <a:t>Flookburgh</a:t>
                      </a:r>
                      <a:r>
                        <a:rPr lang="en-GB" sz="1000" dirty="0"/>
                        <a:t> CE Primary School, our children will: </a:t>
                      </a:r>
                      <a:endParaRPr lang="en-US" sz="1000"/>
                    </a:p>
                    <a:p>
                      <a:pPr marL="171450" lvl="0" indent="-171450">
                        <a:buFont typeface="Arial"/>
                        <a:buChar char="•"/>
                      </a:pPr>
                      <a:r>
                        <a:rPr lang="en-GB" sz="1000" dirty="0"/>
                        <a:t>Develop art, craft and design skills through exploration, experimentation, invention and creation of a wide range of techniques. </a:t>
                      </a:r>
                    </a:p>
                    <a:p>
                      <a:pPr marL="171450" lvl="0" indent="-171450">
                        <a:buFont typeface="Arial"/>
                        <a:buChar char="•"/>
                      </a:pPr>
                      <a:r>
                        <a:rPr lang="en-GB" sz="1000" dirty="0"/>
                        <a:t>Develop the skills required to enable them to express and communicate with rich vocabulary what they see, think and feel through the various elements of colour, texture, form and pattern.</a:t>
                      </a:r>
                    </a:p>
                    <a:p>
                      <a:pPr marL="171450" lvl="0" indent="-171450">
                        <a:buFont typeface="Arial"/>
                        <a:buChar char="•"/>
                      </a:pPr>
                      <a:r>
                        <a:rPr lang="en-GB" sz="1000" dirty="0"/>
                        <a:t>Children develop the fine motor skills to be able to use throughout the broader curriculum.  </a:t>
                      </a:r>
                    </a:p>
                    <a:p>
                      <a:pPr marL="171450" lvl="0" indent="-171450">
                        <a:buFont typeface="Arial"/>
                        <a:buChar char="•"/>
                      </a:pPr>
                      <a:r>
                        <a:rPr lang="en-GB" sz="1000" b="0" i="0" u="none" strike="noStrike" noProof="0" dirty="0">
                          <a:latin typeface="Gill Sans MT"/>
                        </a:rPr>
                        <a:t>Be equipped with the art and design knowledge required </a:t>
                      </a:r>
                      <a:r>
                        <a:rPr lang="en-GB" sz="1000" b="0" i="0" u="none" strike="noStrike" noProof="0" dirty="0"/>
                        <a:t>to explore the impact it has had on contemporary life and on different historical periods and cultures.</a:t>
                      </a:r>
                      <a:endParaRPr lang="en-GB" sz="1000" dirty="0"/>
                    </a:p>
                  </a:txBody>
                  <a:tcPr marL="167640" marR="167640" marT="83820" marB="83820"/>
                </a:tc>
                <a:extLst>
                  <a:ext uri="{0D108BD9-81ED-4DB2-BD59-A6C34878D82A}">
                    <a16:rowId xmlns:a16="http://schemas.microsoft.com/office/drawing/2014/main" val="1669259483"/>
                  </a:ext>
                </a:extLst>
              </a:tr>
              <a:tr h="2196895">
                <a:tc>
                  <a:txBody>
                    <a:bodyPr/>
                    <a:lstStyle/>
                    <a:p>
                      <a:pPr algn="ctr"/>
                      <a:r>
                        <a:rPr lang="en-GB" sz="1400" dirty="0"/>
                        <a:t>Implementation</a:t>
                      </a:r>
                    </a:p>
                  </a:txBody>
                  <a:tcPr marL="167640" marR="167640" marT="83820" marB="83820" anchor="ctr"/>
                </a:tc>
                <a:tc>
                  <a:txBody>
                    <a:bodyPr/>
                    <a:lstStyle/>
                    <a:p>
                      <a:pPr lvl="0">
                        <a:buNone/>
                      </a:pPr>
                      <a:r>
                        <a:rPr lang="en-US" sz="1000" b="0" i="0" u="none" strike="noStrike" noProof="0" dirty="0">
                          <a:latin typeface="Gill Sans MT"/>
                        </a:rPr>
                        <a:t>The implementation of our Art and Design curriculum shall be centered around ensuring that both skills and knowledge are built upon and there is measurable progression over time which  translates into artists as follows:</a:t>
                      </a:r>
                    </a:p>
                    <a:p>
                      <a:pPr marL="171450" lvl="0" indent="-171450">
                        <a:buFont typeface="Arial"/>
                        <a:buChar char="•"/>
                      </a:pPr>
                      <a:r>
                        <a:rPr lang="en-US" sz="1000" b="0" i="0" u="none" strike="noStrike" noProof="0" dirty="0">
                          <a:latin typeface="Gill Sans MT"/>
                        </a:rPr>
                        <a:t>Starting in EYFS children are given ample opportunity to explore and experiment with a wide range of tools, designs and techniques, for example, developing their knowledge and understanding of </a:t>
                      </a:r>
                      <a:r>
                        <a:rPr lang="en-US" sz="1000" b="0" i="0" u="none" strike="noStrike" noProof="0" dirty="0" err="1">
                          <a:latin typeface="Gill Sans MT"/>
                        </a:rPr>
                        <a:t>colour</a:t>
                      </a:r>
                      <a:r>
                        <a:rPr lang="en-US" sz="1000" b="0" i="0" u="none" strike="noStrike" noProof="0" dirty="0">
                          <a:latin typeface="Gill Sans MT"/>
                        </a:rPr>
                        <a:t> and using different materials, such as clay, to manipulate and use for a purpose.</a:t>
                      </a:r>
                    </a:p>
                    <a:p>
                      <a:pPr marL="171450" lvl="0" indent="-171450">
                        <a:buFont typeface="Arial"/>
                        <a:buChar char="•"/>
                      </a:pPr>
                      <a:r>
                        <a:rPr lang="en-US" sz="1000" b="0" i="0" u="none" strike="noStrike" noProof="0" dirty="0">
                          <a:latin typeface="Gill Sans MT"/>
                        </a:rPr>
                        <a:t>Future learning is </a:t>
                      </a:r>
                      <a:r>
                        <a:rPr lang="en-US" sz="1000" b="0" i="0" u="none" strike="noStrike" noProof="0" dirty="0" err="1">
                          <a:latin typeface="Gill Sans MT"/>
                        </a:rPr>
                        <a:t>recognised</a:t>
                      </a:r>
                      <a:r>
                        <a:rPr lang="en-US" sz="1000" b="0" i="0" u="none" strike="noStrike" noProof="0" dirty="0">
                          <a:latin typeface="Gill Sans MT"/>
                        </a:rPr>
                        <a:t> and made apparent to the children in order to inform planning on specific topics which are targeted and identified in accordance with the children's ideas and interest. </a:t>
                      </a:r>
                    </a:p>
                    <a:p>
                      <a:pPr marL="171450" lvl="0" indent="-171450">
                        <a:buFont typeface="Arial"/>
                        <a:buChar char="•"/>
                      </a:pPr>
                      <a:r>
                        <a:rPr lang="en-GB" sz="1000" b="0" i="0" u="none" strike="noStrike" noProof="0" dirty="0"/>
                        <a:t>Through exposure to a multitude of tools and experiences throughout EYFS and into Key Stage 1, children </a:t>
                      </a:r>
                      <a:r>
                        <a:rPr lang="en-GB" sz="1000" b="0" i="0" u="none" strike="noStrike" noProof="0" dirty="0" err="1"/>
                        <a:t>aquire</a:t>
                      </a:r>
                      <a:r>
                        <a:rPr lang="en-GB" sz="1000" b="0" i="0" u="none" strike="noStrike" noProof="0" dirty="0"/>
                        <a:t> good fine motor skills to assist them in other areas of the curriculum.</a:t>
                      </a:r>
                    </a:p>
                    <a:p>
                      <a:pPr marL="171450" lvl="0" indent="-171450">
                        <a:buFont typeface="Arial"/>
                        <a:buChar char="•"/>
                      </a:pPr>
                      <a:r>
                        <a:rPr lang="en-US" sz="1000" b="0" i="0" u="none" strike="noStrike" noProof="0" dirty="0">
                          <a:latin typeface="Gill Sans MT"/>
                        </a:rPr>
                        <a:t>Sketch books are used in Key Stage 2 for observational art and skills taught to be built upon and reviewed over time.</a:t>
                      </a:r>
                    </a:p>
                    <a:p>
                      <a:pPr marL="171450" lvl="0" indent="-171450">
                        <a:buFont typeface="Arial"/>
                        <a:buChar char="•"/>
                      </a:pPr>
                      <a:r>
                        <a:rPr lang="en-US" sz="1000" b="0" i="0" u="none" strike="noStrike" noProof="0" dirty="0">
                          <a:latin typeface="Gill Sans MT"/>
                        </a:rPr>
                        <a:t>Vocabulary identified, displayed and taught explicitly to children to use confidently to  discuss both their own work and the works and legacy of other artists, crafts and designs. </a:t>
                      </a:r>
                    </a:p>
                    <a:p>
                      <a:pPr marL="171450" lvl="0" indent="-171450">
                        <a:buFont typeface="Arial"/>
                        <a:buChar char="•"/>
                      </a:pPr>
                      <a:r>
                        <a:rPr lang="en-US" sz="1000" b="0" i="0" u="none" strike="noStrike" noProof="0" dirty="0">
                          <a:latin typeface="Gill Sans MT"/>
                        </a:rPr>
                        <a:t>Consideration of local and national initiatives focusing on art and design, are encouraged to enhance learning as well as local contacts to enrich children's learning of art and design. </a:t>
                      </a:r>
                    </a:p>
                  </a:txBody>
                  <a:tcPr marL="167640" marR="167640" marT="83820" marB="83820"/>
                </a:tc>
                <a:extLst>
                  <a:ext uri="{0D108BD9-81ED-4DB2-BD59-A6C34878D82A}">
                    <a16:rowId xmlns:a16="http://schemas.microsoft.com/office/drawing/2014/main" val="2375368939"/>
                  </a:ext>
                </a:extLst>
              </a:tr>
              <a:tr h="2007404">
                <a:tc>
                  <a:txBody>
                    <a:bodyPr/>
                    <a:lstStyle/>
                    <a:p>
                      <a:pPr algn="ctr"/>
                      <a:r>
                        <a:rPr lang="en-GB" sz="1400" dirty="0"/>
                        <a:t>Impact</a:t>
                      </a:r>
                    </a:p>
                  </a:txBody>
                  <a:tcPr marL="167640" marR="167640" marT="83820" marB="83820" anchor="ctr"/>
                </a:tc>
                <a:tc>
                  <a:txBody>
                    <a:bodyPr/>
                    <a:lstStyle/>
                    <a:p>
                      <a:pPr marL="285750" lvl="0" indent="-285750" algn="l">
                        <a:lnSpc>
                          <a:spcPct val="100000"/>
                        </a:lnSpc>
                        <a:spcBef>
                          <a:spcPts val="0"/>
                        </a:spcBef>
                        <a:spcAft>
                          <a:spcPts val="0"/>
                        </a:spcAft>
                        <a:buClr>
                          <a:srgbClr val="000000"/>
                        </a:buClr>
                        <a:buFont typeface="Arial,Sans-Serif"/>
                        <a:buChar char="•"/>
                      </a:pPr>
                      <a:r>
                        <a:rPr lang="en-GB" sz="1000" b="0" i="0" u="none" strike="noStrike" noProof="0" dirty="0">
                          <a:latin typeface="Gill Sans MT"/>
                        </a:rPr>
                        <a:t>Children build knowledge of key skills based upon prior skills taught ensuring that they are forming links they will be able to remember long-term as a result of the teaching and planning sequence specific to our children’s needs, reviewed annually. </a:t>
                      </a:r>
                      <a:endParaRPr lang="en-US" sz="1000"/>
                    </a:p>
                    <a:p>
                      <a:pPr marL="285750" lvl="0" indent="-285750" algn="l">
                        <a:lnSpc>
                          <a:spcPct val="100000"/>
                        </a:lnSpc>
                        <a:spcBef>
                          <a:spcPts val="0"/>
                        </a:spcBef>
                        <a:spcAft>
                          <a:spcPts val="0"/>
                        </a:spcAft>
                        <a:buClr>
                          <a:srgbClr val="000000"/>
                        </a:buClr>
                        <a:buFont typeface="Arial,Sans-Serif"/>
                        <a:buChar char="•"/>
                      </a:pPr>
                      <a:r>
                        <a:rPr lang="en-GB" sz="1000" b="0" i="0" u="none" strike="noStrike" noProof="0" dirty="0">
                          <a:latin typeface="Gill Sans MT"/>
                        </a:rPr>
                        <a:t>All children have good fine motor skills to be able to control and grasp a wide variety of tools enabling them to have more variety and options in their work.</a:t>
                      </a:r>
                    </a:p>
                    <a:p>
                      <a:pPr marL="285750" lvl="0" indent="-285750" algn="l">
                        <a:lnSpc>
                          <a:spcPct val="100000"/>
                        </a:lnSpc>
                        <a:spcBef>
                          <a:spcPts val="0"/>
                        </a:spcBef>
                        <a:spcAft>
                          <a:spcPts val="0"/>
                        </a:spcAft>
                        <a:buClr>
                          <a:srgbClr val="000000"/>
                        </a:buClr>
                        <a:buFont typeface="Arial,Sans-Serif"/>
                        <a:buChar char="•"/>
                      </a:pPr>
                      <a:r>
                        <a:rPr lang="en-GB" sz="1000" b="0" i="0" u="none" strike="noStrike" noProof="0" dirty="0">
                          <a:latin typeface="Gill Sans MT"/>
                        </a:rPr>
                        <a:t>High-quality teaching identifies appropriate starting points, knowledge of what will be taught next and ensure full-coverage of the curriculum content. </a:t>
                      </a:r>
                    </a:p>
                    <a:p>
                      <a:pPr marL="285750" lvl="0" indent="-285750" algn="l">
                        <a:lnSpc>
                          <a:spcPct val="100000"/>
                        </a:lnSpc>
                        <a:spcBef>
                          <a:spcPts val="0"/>
                        </a:spcBef>
                        <a:spcAft>
                          <a:spcPts val="0"/>
                        </a:spcAft>
                        <a:buClr>
                          <a:srgbClr val="000000"/>
                        </a:buClr>
                        <a:buFont typeface="Arial,Sans-Serif"/>
                        <a:buChar char="•"/>
                      </a:pPr>
                      <a:r>
                        <a:rPr lang="en-GB" sz="1000" b="0" i="0" u="none" strike="noStrike" noProof="0" dirty="0">
                          <a:latin typeface="Gill Sans MT"/>
                        </a:rPr>
                        <a:t>Teachers are confident in the content of the subject and the clear progression of skills and knowledge to plan effectively for children’s art and design journey throughout Key Stages 1 and 2. </a:t>
                      </a:r>
                    </a:p>
                    <a:p>
                      <a:pPr marL="285750" lvl="0" indent="-285750" algn="l">
                        <a:lnSpc>
                          <a:spcPct val="100000"/>
                        </a:lnSpc>
                        <a:spcBef>
                          <a:spcPts val="0"/>
                        </a:spcBef>
                        <a:spcAft>
                          <a:spcPts val="0"/>
                        </a:spcAft>
                        <a:buClr>
                          <a:srgbClr val="000000"/>
                        </a:buClr>
                        <a:buFont typeface="Arial,Sans-Serif"/>
                        <a:buChar char="•"/>
                      </a:pPr>
                      <a:r>
                        <a:rPr lang="en-GB" sz="1000" b="0" i="0" u="none" strike="noStrike" noProof="0" dirty="0">
                          <a:latin typeface="Gill Sans MT"/>
                        </a:rPr>
                        <a:t>Art and design are entwined within our school with curriculum planning beginning in EYFS; our youngest children are given opportunities to explore, experiment and investigate alongside a wide-ranging vocabulary to express the world around them. </a:t>
                      </a:r>
                      <a:endParaRPr lang="en-GB" sz="1000" dirty="0"/>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We are all artists here! </a:t>
            </a:r>
          </a:p>
          <a:p>
            <a:pPr algn="ctr"/>
            <a:endParaRPr lang="en-US"/>
          </a:p>
          <a:p>
            <a:pPr algn="ctr"/>
            <a:r>
              <a:rPr lang="en-US">
                <a:ea typeface="+mn-lt"/>
                <a:cs typeface="+mn-lt"/>
              </a:rPr>
              <a:t>We will use our love for mark making to explore different types of lines, using a range of materials. Children may make more sense of what they have drawn, using their language skills to describe what they have drawn or painted.</a:t>
            </a:r>
          </a:p>
          <a:p>
            <a:pPr algn="ctr"/>
            <a:endParaRPr lang="en-US"/>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1586915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3600" cap="none"/>
              <a:t>Computing</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2918063313"/>
              </p:ext>
            </p:extLst>
          </p:nvPr>
        </p:nvGraphicFramePr>
        <p:xfrm>
          <a:off x="4939685" y="0"/>
          <a:ext cx="6966923" cy="6823903"/>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42564">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977121">
                <a:tc>
                  <a:txBody>
                    <a:bodyPr/>
                    <a:lstStyle/>
                    <a:p>
                      <a:pPr algn="ctr"/>
                      <a:r>
                        <a:rPr lang="en-US" sz="1400" dirty="0"/>
                        <a:t>Intent</a:t>
                      </a:r>
                      <a:endParaRPr lang="en-GB" sz="1400" dirty="0"/>
                    </a:p>
                  </a:txBody>
                  <a:tcPr marL="167640" marR="167640" marT="83820" marB="83820" anchor="ctr"/>
                </a:tc>
                <a:tc>
                  <a:txBody>
                    <a:bodyPr/>
                    <a:lstStyle/>
                    <a:p>
                      <a:r>
                        <a:rPr lang="en-GB" sz="1000" dirty="0"/>
                        <a:t>Through the Information Technology and Computing provision at </a:t>
                      </a:r>
                      <a:r>
                        <a:rPr lang="en-GB" sz="1000" err="1"/>
                        <a:t>Flookburgh</a:t>
                      </a:r>
                      <a:r>
                        <a:rPr lang="en-GB" sz="1000" dirty="0"/>
                        <a:t> CE primary school, our children will:</a:t>
                      </a:r>
                    </a:p>
                    <a:p>
                      <a:pPr marL="171450" lvl="0" indent="-171450">
                        <a:buFont typeface="Arial"/>
                        <a:buChar char="•"/>
                      </a:pPr>
                      <a:r>
                        <a:rPr lang="en-GB" sz="1000" dirty="0"/>
                        <a:t>Use computational thinking and working and a creativity which enables pupils to become participants in the ever-changing 'digital world'.</a:t>
                      </a:r>
                    </a:p>
                    <a:p>
                      <a:pPr marL="171450" lvl="0" indent="-171450">
                        <a:buFont typeface="Arial"/>
                        <a:buChar char="•"/>
                      </a:pPr>
                      <a:r>
                        <a:rPr lang="en-GB" sz="1000" dirty="0"/>
                        <a:t>Have an understanding of where technology can be used as a tool for learning and research and as a way to locate and record data and collect information.</a:t>
                      </a:r>
                    </a:p>
                    <a:p>
                      <a:pPr marL="171450" lvl="0" indent="-171450">
                        <a:buFont typeface="Arial"/>
                        <a:buChar char="•"/>
                      </a:pPr>
                      <a:r>
                        <a:rPr lang="en-GB" sz="1000" b="0" i="0" u="none" strike="noStrike" noProof="0" dirty="0">
                          <a:latin typeface="Gill Sans MT"/>
                        </a:rPr>
                        <a:t>Understand the advantages and disadvantages associated with online experiences and to develop as respectful, responsible and confident users of technology, aware of measures that can be taken to keep themselves and others safe online.</a:t>
                      </a:r>
                    </a:p>
                    <a:p>
                      <a:pPr marL="171450" lvl="0" indent="-171450">
                        <a:buFont typeface="Arial"/>
                        <a:buChar char="•"/>
                      </a:pPr>
                      <a:r>
                        <a:rPr lang="en-GB" sz="1000" b="0" i="0" u="none" strike="noStrike" noProof="0" dirty="0"/>
                        <a:t>Develop independence, creative problem solving, teamwork and confidence through a wide variety of projects, often linking to other subjects to create purposeful links and added depth to learning. </a:t>
                      </a:r>
                      <a:endParaRPr lang="en-GB" sz="1000" b="0" i="0" u="none" strike="noStrike" noProof="0" dirty="0">
                        <a:latin typeface="Gill Sans MT"/>
                      </a:endParaRPr>
                    </a:p>
                  </a:txBody>
                  <a:tcPr marL="167640" marR="167640" marT="83820" marB="83820"/>
                </a:tc>
                <a:extLst>
                  <a:ext uri="{0D108BD9-81ED-4DB2-BD59-A6C34878D82A}">
                    <a16:rowId xmlns:a16="http://schemas.microsoft.com/office/drawing/2014/main" val="1669259483"/>
                  </a:ext>
                </a:extLst>
              </a:tr>
              <a:tr h="1927691">
                <a:tc>
                  <a:txBody>
                    <a:bodyPr/>
                    <a:lstStyle/>
                    <a:p>
                      <a:pPr algn="ctr"/>
                      <a:r>
                        <a:rPr lang="en-GB" sz="1400" dirty="0"/>
                        <a:t>Implementation</a:t>
                      </a:r>
                    </a:p>
                  </a:txBody>
                  <a:tcPr marL="167640" marR="167640" marT="83820" marB="83820" anchor="ctr"/>
                </a:tc>
                <a:tc>
                  <a:txBody>
                    <a:bodyPr/>
                    <a:lstStyle/>
                    <a:p>
                      <a:pPr lvl="0">
                        <a:buNone/>
                      </a:pPr>
                      <a:r>
                        <a:rPr lang="en-US" sz="1000" b="0" i="0" u="none" strike="noStrike" noProof="0" dirty="0">
                          <a:latin typeface="Gill Sans MT"/>
                        </a:rPr>
                        <a:t>The implementation of our Computing curriculum shall be centered around ensuring that learning is fun, engaging and relevant whilst also building on children's skills and knowledge as follows:</a:t>
                      </a:r>
                    </a:p>
                    <a:p>
                      <a:pPr marL="171450" lvl="0" indent="-171450">
                        <a:buFont typeface="Arial"/>
                        <a:buChar char="•"/>
                      </a:pPr>
                      <a:r>
                        <a:rPr lang="en-US" sz="1000" b="0" i="0" u="none" strike="noStrike" noProof="0" dirty="0">
                          <a:latin typeface="Gill Sans MT"/>
                        </a:rPr>
                        <a:t>Children are explicitly taught about internet safety through C-OPS at varying levels from EYFS through to Key Stages 1 and 2 whilst also addressing the developing needs of children in a more technologically advanced age. </a:t>
                      </a:r>
                    </a:p>
                    <a:p>
                      <a:pPr marL="171450" lvl="0" indent="-171450">
                        <a:buFont typeface="Arial"/>
                        <a:buChar char="•"/>
                      </a:pPr>
                      <a:r>
                        <a:rPr lang="en-US" sz="1000" b="0" i="0" u="none" strike="noStrike" noProof="0" dirty="0">
                          <a:latin typeface="Gill Sans MT"/>
                        </a:rPr>
                        <a:t>Decompose, </a:t>
                      </a:r>
                      <a:r>
                        <a:rPr lang="en-US" sz="1000" b="0" i="0" u="none" strike="noStrike" noProof="0" err="1">
                          <a:latin typeface="Gill Sans MT"/>
                        </a:rPr>
                        <a:t>recognise</a:t>
                      </a:r>
                      <a:r>
                        <a:rPr lang="en-US" sz="1000" b="0" i="0" u="none" strike="noStrike" noProof="0" dirty="0">
                          <a:latin typeface="Gill Sans MT"/>
                        </a:rPr>
                        <a:t> patterns, abstract information and create algorithms through computing. </a:t>
                      </a:r>
                    </a:p>
                    <a:p>
                      <a:pPr marL="171450" lvl="0" indent="-171450">
                        <a:buFont typeface="Arial"/>
                        <a:buChar char="•"/>
                      </a:pPr>
                      <a:r>
                        <a:rPr lang="en-US" sz="1000" b="0" i="0" u="none" strike="noStrike" noProof="0" dirty="0">
                          <a:latin typeface="Gill Sans MT"/>
                        </a:rPr>
                        <a:t>Use computing for a multitude of reasons across all subjects within our curriculum to show both interdependence and enhance learning.</a:t>
                      </a:r>
                    </a:p>
                    <a:p>
                      <a:pPr marL="171450" lvl="0" indent="-171450">
                        <a:buFont typeface="Arial"/>
                        <a:buChar char="•"/>
                      </a:pPr>
                      <a:r>
                        <a:rPr lang="en-US" sz="1000" b="0" i="0" u="none" strike="noStrike" noProof="0" dirty="0">
                          <a:latin typeface="Gill Sans MT"/>
                        </a:rPr>
                        <a:t>Computing lessons are taught through the National Centre for Computing Education (NCCE).</a:t>
                      </a:r>
                    </a:p>
                  </a:txBody>
                  <a:tcPr marL="167640" marR="167640" marT="83820" marB="83820"/>
                </a:tc>
                <a:extLst>
                  <a:ext uri="{0D108BD9-81ED-4DB2-BD59-A6C34878D82A}">
                    <a16:rowId xmlns:a16="http://schemas.microsoft.com/office/drawing/2014/main" val="2375368939"/>
                  </a:ext>
                </a:extLst>
              </a:tr>
              <a:tr h="2257208">
                <a:tc>
                  <a:txBody>
                    <a:bodyPr/>
                    <a:lstStyle/>
                    <a:p>
                      <a:pPr algn="ctr"/>
                      <a:r>
                        <a:rPr lang="en-GB" sz="1400" dirty="0"/>
                        <a:t>Impact</a:t>
                      </a:r>
                    </a:p>
                  </a:txBody>
                  <a:tcPr marL="167640" marR="167640" marT="83820" marB="83820" anchor="ctr"/>
                </a:tc>
                <a:tc>
                  <a:txBody>
                    <a:bodyPr/>
                    <a:lstStyle/>
                    <a:p>
                      <a:pPr marL="171450" indent="-171450">
                        <a:buFont typeface="Arial"/>
                        <a:buChar char="•"/>
                      </a:pPr>
                      <a:r>
                        <a:rPr lang="en-GB" sz="1000" dirty="0"/>
                        <a:t>Children are confident and knowledgeable about how to stay safe online through continuous exposure to situations and scenarios in varying contexts. </a:t>
                      </a:r>
                    </a:p>
                    <a:p>
                      <a:pPr marL="171450" lvl="0" indent="-171450">
                        <a:buFont typeface="Arial"/>
                        <a:buChar char="•"/>
                      </a:pPr>
                      <a:r>
                        <a:rPr lang="en-GB" sz="1000" dirty="0"/>
                        <a:t>Children are engaged in a fun computing curriculum which recognises differing abilities of individuals skills and knowledge. </a:t>
                      </a:r>
                    </a:p>
                    <a:p>
                      <a:pPr marL="171450" lvl="0" indent="-171450">
                        <a:buFont typeface="Arial"/>
                        <a:buChar char="•"/>
                      </a:pPr>
                      <a:r>
                        <a:rPr lang="en-GB" sz="1000" dirty="0"/>
                        <a:t>High-quality teaching alongside clear progression through the skills and knowledge, ensure that all children obtain a sound understanding of both basic computing needs as well as good curriculum coverage. </a:t>
                      </a:r>
                    </a:p>
                    <a:p>
                      <a:pPr marL="171450" lvl="0" indent="-171450">
                        <a:buFont typeface="Arial"/>
                        <a:buChar char="•"/>
                      </a:pPr>
                      <a:r>
                        <a:rPr lang="en-GB" sz="1000" dirty="0"/>
                        <a:t>Children understanding how to further their own learning using computing and technologies- seeking out information independently. </a:t>
                      </a:r>
                    </a:p>
                    <a:p>
                      <a:pPr marL="171450" lvl="0" indent="-171450">
                        <a:buFont typeface="Arial"/>
                        <a:buChar char="•"/>
                      </a:pPr>
                      <a:r>
                        <a:rPr lang="en-GB" sz="1000" dirty="0"/>
                        <a:t>Develop research methods, use of presentation, creative tools and critical thinking to enable children to build up their long-term knowledge of computing skills through the links created between other subjects and their relevance to computing as well as pursue wider interests and its relevance in later life.</a:t>
                      </a:r>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With daily use of technology within the classroom, we will begin to understand how simple things work. We will independently use some classroom resources and show an understanding and curiosity of how to retrieve information. </a:t>
            </a:r>
          </a:p>
          <a:p>
            <a:pPr algn="ctr"/>
            <a:endParaRPr lang="en-US">
              <a:ea typeface="+mn-lt"/>
              <a:cs typeface="+mn-lt"/>
            </a:endParaRPr>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1846271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fontScale="90000"/>
          </a:bodyPr>
          <a:lstStyle/>
          <a:p>
            <a:r>
              <a:rPr lang="en-US" sz="4000" cap="none"/>
              <a:t>Design and Technology</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2192675321"/>
              </p:ext>
            </p:extLst>
          </p:nvPr>
        </p:nvGraphicFramePr>
        <p:xfrm>
          <a:off x="4941454" y="184727"/>
          <a:ext cx="6966923" cy="6501334"/>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25270">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2203418">
                <a:tc>
                  <a:txBody>
                    <a:bodyPr/>
                    <a:lstStyle/>
                    <a:p>
                      <a:pPr algn="ctr"/>
                      <a:r>
                        <a:rPr lang="en-US" sz="1400" dirty="0"/>
                        <a:t>Intent</a:t>
                      </a:r>
                      <a:endParaRPr lang="en-GB" sz="1400" dirty="0"/>
                    </a:p>
                  </a:txBody>
                  <a:tcPr marL="167640" marR="167640" marT="83820" marB="83820" anchor="ctr"/>
                </a:tc>
                <a:tc>
                  <a:txBody>
                    <a:bodyPr/>
                    <a:lstStyle/>
                    <a:p>
                      <a:r>
                        <a:rPr lang="en-GB" sz="1100" dirty="0"/>
                        <a:t>Through the Design and Technology curriculum at </a:t>
                      </a:r>
                      <a:r>
                        <a:rPr lang="en-GB" sz="1100" dirty="0" err="1"/>
                        <a:t>Flookburgh</a:t>
                      </a:r>
                      <a:r>
                        <a:rPr lang="en-GB" sz="1100" dirty="0"/>
                        <a:t> CE Primary School, our children will:</a:t>
                      </a:r>
                    </a:p>
                    <a:p>
                      <a:pPr marL="171450" lvl="0" indent="-171450">
                        <a:buFont typeface="Arial"/>
                        <a:buChar char="•"/>
                      </a:pPr>
                      <a:r>
                        <a:rPr lang="en-GB" sz="1100" dirty="0"/>
                        <a:t>Develop independence, creative problem solving, teamwork and confidence through a wide variety of projects, often linking to other subjects to create purposeful links and added depth to learning. </a:t>
                      </a:r>
                    </a:p>
                    <a:p>
                      <a:pPr marL="171450" lvl="0" indent="-171450">
                        <a:buFont typeface="Arial"/>
                        <a:buChar char="•"/>
                      </a:pPr>
                      <a:r>
                        <a:rPr lang="en-GB" sz="1100" dirty="0"/>
                        <a:t>Respond to needs and opportunities by developing a range of ideas, products and systems. </a:t>
                      </a:r>
                    </a:p>
                    <a:p>
                      <a:pPr marL="171450" lvl="0" indent="-171450">
                        <a:buFont typeface="Arial"/>
                        <a:buChar char="•"/>
                      </a:pPr>
                      <a:r>
                        <a:rPr lang="en-GB" sz="1100" dirty="0"/>
                        <a:t>Provide meaningful and memorable learning opportunities which develop learning and build on children's prior knowledge and skills to ensure the acquisition of new knowledge and skills which are relevant to them throughout personalised curriculum.</a:t>
                      </a:r>
                    </a:p>
                    <a:p>
                      <a:pPr marL="171450" lvl="0" indent="-171450">
                        <a:buFont typeface="Arial"/>
                        <a:buChar char="•"/>
                      </a:pPr>
                      <a:r>
                        <a:rPr lang="en-GB" sz="1100" dirty="0"/>
                        <a:t>Be equipped to design, create, reflect and evaluate both past and present technology as well as their own designs. </a:t>
                      </a:r>
                    </a:p>
                  </a:txBody>
                  <a:tcPr marL="167640" marR="167640" marT="83820" marB="83820"/>
                </a:tc>
                <a:extLst>
                  <a:ext uri="{0D108BD9-81ED-4DB2-BD59-A6C34878D82A}">
                    <a16:rowId xmlns:a16="http://schemas.microsoft.com/office/drawing/2014/main" val="1669259483"/>
                  </a:ext>
                </a:extLst>
              </a:tr>
              <a:tr h="1808213">
                <a:tc>
                  <a:txBody>
                    <a:bodyPr/>
                    <a:lstStyle/>
                    <a:p>
                      <a:pPr algn="ctr"/>
                      <a:r>
                        <a:rPr lang="en-GB" sz="1400" dirty="0"/>
                        <a:t>Implementation</a:t>
                      </a:r>
                    </a:p>
                  </a:txBody>
                  <a:tcPr marL="167640" marR="167640" marT="83820" marB="83820" anchor="ctr"/>
                </a:tc>
                <a:tc>
                  <a:txBody>
                    <a:bodyPr/>
                    <a:lstStyle/>
                    <a:p>
                      <a:pPr lvl="0">
                        <a:buNone/>
                      </a:pPr>
                      <a:r>
                        <a:rPr lang="en-US" sz="1100" b="0" i="0" u="none" strike="noStrike" noProof="0" dirty="0">
                          <a:latin typeface="Gill Sans MT"/>
                        </a:rPr>
                        <a:t>The implementation of our Design and Technology curriculum is relevant to our children and takes into consideration the importance of reflection in order to improve, keep up to date with changes in technology and build on ideas and produce as follows:</a:t>
                      </a:r>
                      <a:endParaRPr lang="en-US" dirty="0"/>
                    </a:p>
                    <a:p>
                      <a:pPr marL="171450" lvl="0" indent="-171450">
                        <a:buFont typeface="Arial"/>
                        <a:buChar char="•"/>
                      </a:pPr>
                      <a:r>
                        <a:rPr lang="en-US" sz="1100" b="0" i="0" u="none" strike="noStrike" noProof="0" dirty="0">
                          <a:latin typeface="Gill Sans MT"/>
                        </a:rPr>
                        <a:t>Whole school approach to design, create, reflect and evaluate when carrying out any design and technology project. </a:t>
                      </a:r>
                    </a:p>
                    <a:p>
                      <a:pPr marL="171450" lvl="0" indent="-171450">
                        <a:buFont typeface="Arial"/>
                        <a:buChar char="•"/>
                      </a:pPr>
                      <a:r>
                        <a:rPr lang="en-US" sz="1100" b="0" i="0" u="none" strike="noStrike" noProof="0" dirty="0">
                          <a:latin typeface="Gill Sans MT"/>
                        </a:rPr>
                        <a:t>All design and technology projects are purposeful to the children by linking to a wider context. </a:t>
                      </a:r>
                    </a:p>
                    <a:p>
                      <a:pPr marL="171450" lvl="0" indent="-171450">
                        <a:buFont typeface="Arial"/>
                        <a:buChar char="•"/>
                      </a:pPr>
                      <a:r>
                        <a:rPr lang="en-US" sz="1100" b="0" i="0" u="none" strike="noStrike" noProof="0" dirty="0">
                          <a:latin typeface="Gill Sans MT"/>
                        </a:rPr>
                        <a:t>Design and technology is covered each term in which children can experience different aspects of the curriculum to ensure there is good curriculum coverage.</a:t>
                      </a:r>
                    </a:p>
                  </a:txBody>
                  <a:tcPr marL="167640" marR="167640" marT="83820" marB="83820"/>
                </a:tc>
                <a:extLst>
                  <a:ext uri="{0D108BD9-81ED-4DB2-BD59-A6C34878D82A}">
                    <a16:rowId xmlns:a16="http://schemas.microsoft.com/office/drawing/2014/main" val="2375368939"/>
                  </a:ext>
                </a:extLst>
              </a:tr>
              <a:tr h="1864433">
                <a:tc>
                  <a:txBody>
                    <a:bodyPr/>
                    <a:lstStyle/>
                    <a:p>
                      <a:pPr algn="ctr"/>
                      <a:r>
                        <a:rPr lang="en-GB" sz="1400" dirty="0"/>
                        <a:t>Impact</a:t>
                      </a:r>
                    </a:p>
                  </a:txBody>
                  <a:tcPr marL="167640" marR="167640" marT="83820" marB="83820" anchor="ctr"/>
                </a:tc>
                <a:tc>
                  <a:txBody>
                    <a:bodyPr/>
                    <a:lstStyle/>
                    <a:p>
                      <a:pPr marL="171450" indent="-171450">
                        <a:buFont typeface="Arial"/>
                        <a:buChar char="•"/>
                      </a:pPr>
                      <a:r>
                        <a:rPr lang="en-GB" sz="1100" dirty="0"/>
                        <a:t>High quality teaching ensures that children build on their design and technology knowledge and skills as designers each year to enable them to refine their skills to be used beyond their journey in Key Stages 1 and 2. </a:t>
                      </a:r>
                    </a:p>
                    <a:p>
                      <a:pPr marL="171450" lvl="0" indent="-171450">
                        <a:buFont typeface="Arial"/>
                        <a:buChar char="•"/>
                      </a:pPr>
                      <a:r>
                        <a:rPr lang="en-GB" sz="1100" dirty="0"/>
                        <a:t>Children are equipped with the confidence to take risks, be innovative, resourceful and enterprising. </a:t>
                      </a:r>
                    </a:p>
                    <a:p>
                      <a:pPr marL="171450" lvl="0" indent="-171450">
                        <a:buFont typeface="Arial"/>
                        <a:buChar char="•"/>
                      </a:pPr>
                      <a:r>
                        <a:rPr lang="en-GB" sz="1100" dirty="0"/>
                        <a:t>Projects and designs are displayed to celebrate children's work as well as enhance the school environment to promote a sense of pride. </a:t>
                      </a:r>
                    </a:p>
                    <a:p>
                      <a:pPr marL="171450" lvl="0" indent="-171450">
                        <a:buFont typeface="Arial"/>
                        <a:buChar char="•"/>
                      </a:pPr>
                      <a:r>
                        <a:rPr lang="en-GB" sz="1100" dirty="0"/>
                        <a:t>Subject and school leaders continually monitor the impact of our curriculum to ensure that it is meeting the needs of our children within school through monitoring and pupil voice.</a:t>
                      </a:r>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We are all inventors here! </a:t>
            </a:r>
          </a:p>
          <a:p>
            <a:pPr algn="ctr"/>
            <a:endParaRPr lang="en-US">
              <a:ea typeface="+mn-lt"/>
              <a:cs typeface="+mn-lt"/>
            </a:endParaRPr>
          </a:p>
          <a:p>
            <a:pPr algn="ctr"/>
            <a:r>
              <a:rPr lang="en-US">
                <a:ea typeface="+mn-lt"/>
                <a:cs typeface="+mn-lt"/>
              </a:rPr>
              <a:t>Giving children the opportunity to explore their senses and express themselves using different materials. We use our fine motor skills to manipulate a range of materials and will bring a sense of independence into our learning. </a:t>
            </a:r>
          </a:p>
          <a:p>
            <a:pPr algn="ctr"/>
            <a:endParaRPr lang="en-US">
              <a:ea typeface="+mn-lt"/>
              <a:cs typeface="+mn-lt"/>
            </a:endParaRPr>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3384021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000" cap="none"/>
              <a:t>Geography</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3204770223"/>
              </p:ext>
            </p:extLst>
          </p:nvPr>
        </p:nvGraphicFramePr>
        <p:xfrm>
          <a:off x="4908176" y="145676"/>
          <a:ext cx="6966923" cy="6575762"/>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72352">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453330">
                <a:tc>
                  <a:txBody>
                    <a:bodyPr/>
                    <a:lstStyle/>
                    <a:p>
                      <a:pPr algn="ctr"/>
                      <a:r>
                        <a:rPr lang="en-US" sz="1400" dirty="0"/>
                        <a:t>Intent</a:t>
                      </a:r>
                      <a:endParaRPr lang="en-GB" sz="1400" dirty="0"/>
                    </a:p>
                  </a:txBody>
                  <a:tcPr marL="167640" marR="167640" marT="83820" marB="83820" anchor="ctr"/>
                </a:tc>
                <a:tc>
                  <a:txBody>
                    <a:bodyPr/>
                    <a:lstStyle/>
                    <a:p>
                      <a:r>
                        <a:rPr lang="en-GB" sz="1000" dirty="0"/>
                        <a:t>Through the Geography curriculum at </a:t>
                      </a:r>
                      <a:r>
                        <a:rPr lang="en-GB" sz="1000" dirty="0" err="1"/>
                        <a:t>Flookburgh</a:t>
                      </a:r>
                      <a:r>
                        <a:rPr lang="en-GB" sz="1000" dirty="0"/>
                        <a:t> CE Primary School, our children will:</a:t>
                      </a:r>
                    </a:p>
                    <a:p>
                      <a:pPr marL="171450" lvl="0" indent="-171450" algn="l">
                        <a:lnSpc>
                          <a:spcPct val="100000"/>
                        </a:lnSpc>
                        <a:spcBef>
                          <a:spcPts val="0"/>
                        </a:spcBef>
                        <a:spcAft>
                          <a:spcPts val="0"/>
                        </a:spcAft>
                        <a:buClr>
                          <a:srgbClr val="000000"/>
                        </a:buClr>
                        <a:buFont typeface="Arial,Sans-Serif"/>
                        <a:buChar char="•"/>
                      </a:pPr>
                      <a:r>
                        <a:rPr lang="en-GB" sz="1000" b="0" i="0" u="none" strike="noStrike" noProof="0" dirty="0">
                          <a:latin typeface="Gill Sans MT"/>
                        </a:rPr>
                        <a:t>Develop geographical knowledge and understanding of </a:t>
                      </a:r>
                      <a:r>
                        <a:rPr lang="en-GB" sz="1000" b="0" i="0" u="none" strike="noStrike" noProof="0" dirty="0"/>
                        <a:t>geographical skills and understanding of locational knowledge, place knowledge, environmental, physical and human geography and geographical skills and fieldwork. </a:t>
                      </a:r>
                      <a:endParaRPr lang="en-US" sz="1000" b="0" i="0" u="none" strike="noStrike" noProof="0" dirty="0">
                        <a:latin typeface="Gill Sans MT"/>
                      </a:endParaRPr>
                    </a:p>
                    <a:p>
                      <a:pPr marL="171450" lvl="0" indent="-171450" algn="l">
                        <a:lnSpc>
                          <a:spcPct val="100000"/>
                        </a:lnSpc>
                        <a:spcBef>
                          <a:spcPts val="0"/>
                        </a:spcBef>
                        <a:spcAft>
                          <a:spcPts val="0"/>
                        </a:spcAft>
                        <a:buClr>
                          <a:srgbClr val="000000"/>
                        </a:buClr>
                        <a:buFont typeface="Arial,Sans-Serif"/>
                        <a:buChar char="•"/>
                      </a:pPr>
                      <a:r>
                        <a:rPr lang="en-GB" sz="1000" b="0" i="0" u="none" strike="noStrike" noProof="0" dirty="0">
                          <a:latin typeface="Gill Sans MT"/>
                        </a:rPr>
                        <a:t>Build on geographical knowledge previously taught so that children are given opportunities to revisit and draw on it in for future learning.</a:t>
                      </a:r>
                      <a:endParaRPr lang="en-GB" sz="1000" b="0" i="0" u="none" strike="noStrike" noProof="0" dirty="0"/>
                    </a:p>
                    <a:p>
                      <a:pPr marL="171450" lvl="0" indent="-171450" algn="l">
                        <a:lnSpc>
                          <a:spcPct val="100000"/>
                        </a:lnSpc>
                        <a:spcBef>
                          <a:spcPts val="0"/>
                        </a:spcBef>
                        <a:spcAft>
                          <a:spcPts val="0"/>
                        </a:spcAft>
                        <a:buClr>
                          <a:srgbClr val="000000"/>
                        </a:buClr>
                        <a:buFont typeface="Arial,Sans-Serif"/>
                        <a:buChar char="•"/>
                      </a:pPr>
                      <a:r>
                        <a:rPr lang="en-GB" sz="1000" b="0" i="0" u="none" strike="noStrike" noProof="0" dirty="0">
                          <a:latin typeface="Gill Sans MT"/>
                        </a:rPr>
                        <a:t>A </a:t>
                      </a:r>
                      <a:r>
                        <a:rPr lang="en-GB" sz="1000" dirty="0"/>
                        <a:t> clearly mapped journey starting from EYFS through to Key Stages 1 and 2 identifying key learning points and opportunities</a:t>
                      </a:r>
                      <a:endParaRPr lang="en-US" sz="1000" b="0" i="0" u="none" strike="noStrike" noProof="0" dirty="0">
                        <a:latin typeface="Gill Sans MT"/>
                      </a:endParaRPr>
                    </a:p>
                  </a:txBody>
                  <a:tcPr marL="167640" marR="167640" marT="83820" marB="83820"/>
                </a:tc>
                <a:extLst>
                  <a:ext uri="{0D108BD9-81ED-4DB2-BD59-A6C34878D82A}">
                    <a16:rowId xmlns:a16="http://schemas.microsoft.com/office/drawing/2014/main" val="1669259483"/>
                  </a:ext>
                </a:extLst>
              </a:tr>
              <a:tr h="1933771">
                <a:tc>
                  <a:txBody>
                    <a:bodyPr/>
                    <a:lstStyle/>
                    <a:p>
                      <a:pPr lvl="0" algn="ctr">
                        <a:buNone/>
                      </a:pPr>
                      <a:r>
                        <a:rPr lang="en-GB" sz="1400" dirty="0"/>
                        <a:t>Implementation</a:t>
                      </a:r>
                    </a:p>
                  </a:txBody>
                  <a:tcPr marL="167640" marR="167640" marT="83820" marB="83820" anchor="ctr"/>
                </a:tc>
                <a:tc>
                  <a:txBody>
                    <a:bodyPr/>
                    <a:lstStyle/>
                    <a:p>
                      <a:pPr marL="0" lvl="0" indent="0">
                        <a:buClr>
                          <a:srgbClr val="000000"/>
                        </a:buClr>
                        <a:buNone/>
                      </a:pPr>
                      <a:r>
                        <a:rPr lang="en-GB" sz="1000" b="0" i="0" u="none" strike="noStrike" noProof="0" dirty="0">
                          <a:solidFill>
                            <a:schemeClr val="dk1"/>
                          </a:solidFill>
                          <a:latin typeface="Gill Sans MT"/>
                        </a:rPr>
                        <a:t>Topics taught throughout the year and across Key Stages 1 and 2 build upon prior learning, knowledge and skills as well as being given opportunities to explore and learnt through real-life experiences. </a:t>
                      </a:r>
                    </a:p>
                    <a:p>
                      <a:pPr marL="171450" lvl="0" indent="-171450">
                        <a:buFont typeface="Arial"/>
                        <a:buChar char="•"/>
                      </a:pPr>
                      <a:r>
                        <a:rPr lang="en-GB" sz="1000" b="0" i="0" u="none" strike="noStrike" noProof="0" dirty="0">
                          <a:solidFill>
                            <a:schemeClr val="dk1"/>
                          </a:solidFill>
                          <a:latin typeface="Gill Sans MT"/>
                        </a:rPr>
                        <a:t>Prior learning for each area of geography is identified and established in order to inform where the starting point is (including relevant knowledge and understanding at the end of EYFS in preparation for moving into KS1)</a:t>
                      </a:r>
                    </a:p>
                    <a:p>
                      <a:pPr marL="171450" lvl="0" indent="-171450">
                        <a:buFont typeface="Arial"/>
                        <a:buChar char="•"/>
                      </a:pPr>
                      <a:r>
                        <a:rPr lang="en-GB" sz="1000" b="0" i="0" u="none" strike="noStrike" noProof="0" dirty="0">
                          <a:solidFill>
                            <a:schemeClr val="dk1"/>
                          </a:solidFill>
                          <a:latin typeface="Gill Sans MT"/>
                        </a:rPr>
                        <a:t>Topics are taught with our locality in mind to exploit opportunities where possible and create experiences that meet both the curriculum needs and children's needs. </a:t>
                      </a:r>
                      <a:endParaRPr lang="en-US" sz="1000" b="0" i="0" u="none" strike="noStrike" noProof="0" dirty="0"/>
                    </a:p>
                    <a:p>
                      <a:pPr marL="171450" lvl="0" indent="-171450">
                        <a:buFont typeface="Arial"/>
                        <a:buChar char="•"/>
                      </a:pPr>
                      <a:r>
                        <a:rPr lang="en-GB" sz="1000" b="0" i="0" u="none" strike="noStrike" noProof="0" dirty="0">
                          <a:solidFill>
                            <a:schemeClr val="dk1"/>
                          </a:solidFill>
                          <a:latin typeface="Gill Sans MT"/>
                        </a:rPr>
                        <a:t>Future learning is known and recognised from our whole school long term plan to inform when and what pupils will be taught. </a:t>
                      </a:r>
                    </a:p>
                    <a:p>
                      <a:pPr marL="171450" lvl="0" indent="-171450">
                        <a:buClr>
                          <a:srgbClr val="000000"/>
                        </a:buClr>
                        <a:buFont typeface="Arial,Sans-Serif"/>
                        <a:buChar char="•"/>
                      </a:pPr>
                      <a:r>
                        <a:rPr lang="en-GB" sz="1000" b="0" i="0" u="none" strike="noStrike" noProof="0" dirty="0">
                          <a:solidFill>
                            <a:schemeClr val="dk1"/>
                          </a:solidFill>
                          <a:latin typeface="Gill Sans MT"/>
                        </a:rPr>
                        <a:t>The key Geographical Grammar that children need to know and use confidently is planned into each topic and is visually available.</a:t>
                      </a:r>
                    </a:p>
                    <a:p>
                      <a:pPr marL="171450" lvl="0" indent="-171450">
                        <a:buClr>
                          <a:srgbClr val="000000"/>
                        </a:buClr>
                        <a:buFont typeface="Arial,Sans-Serif"/>
                        <a:buChar char="•"/>
                      </a:pPr>
                      <a:r>
                        <a:rPr lang="en-GB" sz="1000" b="0" i="0" u="none" strike="noStrike" noProof="0" dirty="0">
                          <a:solidFill>
                            <a:schemeClr val="dk1"/>
                          </a:solidFill>
                          <a:latin typeface="Gill Sans MT"/>
                        </a:rPr>
                        <a:t>Opportunities to build on geographical skills in the real world through local and national initiatives are part of our curriculum- world earth day, litter picking, local green initiatives, gardening club. </a:t>
                      </a:r>
                      <a:r>
                        <a:rPr lang="en-GB" sz="1000" b="0" i="0" u="none" strike="noStrike" noProof="0" dirty="0">
                          <a:latin typeface="Gill Sans MT"/>
                        </a:rPr>
                        <a:t> </a:t>
                      </a:r>
                      <a:endParaRPr lang="en-US" sz="1000" b="0" i="0" u="none" strike="noStrike" noProof="0" dirty="0"/>
                    </a:p>
                  </a:txBody>
                  <a:tcPr marL="167640" marR="167640" marT="83820" marB="83820"/>
                </a:tc>
                <a:extLst>
                  <a:ext uri="{0D108BD9-81ED-4DB2-BD59-A6C34878D82A}">
                    <a16:rowId xmlns:a16="http://schemas.microsoft.com/office/drawing/2014/main" val="2375368939"/>
                  </a:ext>
                </a:extLst>
              </a:tr>
              <a:tr h="1933771">
                <a:tc>
                  <a:txBody>
                    <a:bodyPr/>
                    <a:lstStyle/>
                    <a:p>
                      <a:pPr algn="ctr"/>
                      <a:r>
                        <a:rPr lang="en-GB" sz="1400" dirty="0"/>
                        <a:t>Impact</a:t>
                      </a:r>
                    </a:p>
                  </a:txBody>
                  <a:tcPr marL="167640" marR="167640" marT="83820" marB="83820" anchor="ctr"/>
                </a:tc>
                <a:tc>
                  <a:txBody>
                    <a:bodyPr/>
                    <a:lstStyle/>
                    <a:p>
                      <a:pPr marL="171450" lvl="0" indent="-171450">
                        <a:buClr>
                          <a:srgbClr val="000000"/>
                        </a:buClr>
                        <a:buFont typeface="Arial,Sans-Serif"/>
                        <a:buChar char="•"/>
                      </a:pPr>
                      <a:r>
                        <a:rPr lang="en-GB" sz="1000" b="0" i="0" u="none" strike="noStrike" noProof="0" dirty="0">
                          <a:solidFill>
                            <a:schemeClr val="dk1"/>
                          </a:solidFill>
                          <a:latin typeface="Gill Sans MT"/>
                        </a:rPr>
                        <a:t>Children build a good depth of knowledge on geographical concepts ensuring that they are able to make links to these both between geographical concepts and </a:t>
                      </a:r>
                      <a:r>
                        <a:rPr lang="en-GB" sz="1000" b="0" i="0" u="none" strike="noStrike" noProof="0" dirty="0">
                          <a:solidFill>
                            <a:schemeClr val="tx1"/>
                          </a:solidFill>
                          <a:latin typeface="Gill Sans MT"/>
                        </a:rPr>
                        <a:t>when being taught the next step within the curriculum.</a:t>
                      </a:r>
                    </a:p>
                    <a:p>
                      <a:pPr marL="171450" lvl="0" indent="-171450">
                        <a:buClr>
                          <a:srgbClr val="000000"/>
                        </a:buClr>
                        <a:buFont typeface="Arial,Sans-Serif"/>
                        <a:buChar char="•"/>
                      </a:pPr>
                      <a:r>
                        <a:rPr lang="en-GB" sz="1000" b="0" i="0" u="none" strike="noStrike" noProof="0" dirty="0">
                          <a:solidFill>
                            <a:schemeClr val="tx1"/>
                          </a:solidFill>
                          <a:latin typeface="Gill Sans MT"/>
                        </a:rPr>
                        <a:t>The content taught can be recalled throughout the learning journey as it is stored within their long-term memory. </a:t>
                      </a:r>
                    </a:p>
                    <a:p>
                      <a:pPr marL="171450" lvl="0" indent="-171450">
                        <a:buClr>
                          <a:srgbClr val="000000"/>
                        </a:buClr>
                        <a:buFont typeface="Arial,Sans-Serif"/>
                        <a:buChar char="•"/>
                      </a:pPr>
                      <a:r>
                        <a:rPr lang="en-GB" sz="1000" b="0" i="0" u="none" strike="noStrike" noProof="0" dirty="0">
                          <a:solidFill>
                            <a:schemeClr val="tx1"/>
                          </a:solidFill>
                          <a:latin typeface="Gill Sans MT"/>
                        </a:rPr>
                        <a:t>High-quality teaching focuses on building on children’s prior learning, identifies appropriate starting points, knowledge of what will be taught next and ensures full-coverage of the curriculum content </a:t>
                      </a:r>
                      <a:endParaRPr lang="en-US" sz="1000" b="0" i="0" u="none" strike="noStrike" noProof="0" dirty="0">
                        <a:solidFill>
                          <a:schemeClr val="tx1"/>
                        </a:solidFill>
                        <a:latin typeface="Gill Sans MT"/>
                      </a:endParaRPr>
                    </a:p>
                    <a:p>
                      <a:pPr marL="171450" lvl="0" indent="-171450">
                        <a:buClr>
                          <a:srgbClr val="000000"/>
                        </a:buClr>
                        <a:buFont typeface="Arial,Sans-Serif"/>
                        <a:buChar char="•"/>
                      </a:pPr>
                      <a:r>
                        <a:rPr lang="en-GB" sz="1000" b="0" i="0" u="none" strike="noStrike" noProof="0" dirty="0">
                          <a:solidFill>
                            <a:schemeClr val="tx1"/>
                          </a:solidFill>
                          <a:latin typeface="Gill Sans MT"/>
                        </a:rPr>
                        <a:t>Teachers have a good level of subject knowledge to be able to effectively plan and teach all geographical concepts. </a:t>
                      </a:r>
                    </a:p>
                    <a:p>
                      <a:pPr marL="171450" lvl="0" indent="-171450">
                        <a:buClr>
                          <a:srgbClr val="000000"/>
                        </a:buClr>
                        <a:buFont typeface="Arial,Sans-Serif"/>
                        <a:buChar char="•"/>
                      </a:pPr>
                      <a:r>
                        <a:rPr lang="en-US" sz="1000" b="0" i="0" u="none" strike="noStrike" noProof="0" dirty="0">
                          <a:solidFill>
                            <a:schemeClr val="tx1"/>
                          </a:solidFill>
                          <a:latin typeface="Gill Sans MT"/>
                        </a:rPr>
                        <a:t>Children leave EYFS with a sound understanding of geographical grammar to ensure they can understand and grasp the relevant content when progressing through the school.</a:t>
                      </a:r>
                      <a:endParaRPr lang="en-GB" sz="1000" dirty="0">
                        <a:solidFill>
                          <a:schemeClr val="tx1"/>
                        </a:solidFill>
                      </a:endParaRPr>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We are all explorers here! </a:t>
            </a:r>
          </a:p>
          <a:p>
            <a:pPr algn="ctr"/>
            <a:endParaRPr lang="en-US">
              <a:ea typeface="+mn-lt"/>
              <a:cs typeface="+mn-lt"/>
            </a:endParaRPr>
          </a:p>
          <a:p>
            <a:pPr algn="ctr"/>
            <a:r>
              <a:rPr lang="en-US">
                <a:ea typeface="+mn-lt"/>
                <a:cs typeface="+mn-lt"/>
              </a:rPr>
              <a:t>We love to build inquisitive and curious minds, allowing opportunities for children to discover the world around them; looking into different people and communities, the natural world and the concept of past and present.</a:t>
            </a:r>
          </a:p>
          <a:p>
            <a:pPr algn="ctr"/>
            <a:endParaRPr lang="en-US"/>
          </a:p>
          <a:p>
            <a:pPr algn="r"/>
            <a:r>
              <a:rPr lang="en-US" i="1">
                <a:hlinkClick r:id="rId2"/>
              </a:rPr>
              <a:t>Birth to 5 Matters</a:t>
            </a:r>
          </a:p>
        </p:txBody>
      </p:sp>
    </p:spTree>
    <p:extLst>
      <p:ext uri="{BB962C8B-B14F-4D97-AF65-F5344CB8AC3E}">
        <p14:creationId xmlns:p14="http://schemas.microsoft.com/office/powerpoint/2010/main" val="1889014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600" cap="none">
                <a:solidFill>
                  <a:srgbClr val="262626"/>
                </a:solidFill>
              </a:rPr>
              <a:t>History</a:t>
            </a:r>
            <a:endParaRPr lang="en-US"/>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3198978239"/>
              </p:ext>
            </p:extLst>
          </p:nvPr>
        </p:nvGraphicFramePr>
        <p:xfrm>
          <a:off x="4908176" y="145676"/>
          <a:ext cx="6966923" cy="6259731"/>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72352">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641928">
                <a:tc>
                  <a:txBody>
                    <a:bodyPr/>
                    <a:lstStyle/>
                    <a:p>
                      <a:pPr algn="ctr"/>
                      <a:r>
                        <a:rPr lang="en-US" sz="1400" dirty="0"/>
                        <a:t>Intent</a:t>
                      </a:r>
                      <a:endParaRPr lang="en-GB" sz="1400" dirty="0"/>
                    </a:p>
                  </a:txBody>
                  <a:tcPr marL="167640" marR="167640" marT="83820" marB="83820" anchor="ctr"/>
                </a:tc>
                <a:tc>
                  <a:txBody>
                    <a:bodyPr/>
                    <a:lstStyle/>
                    <a:p>
                      <a:r>
                        <a:rPr lang="en-GB" sz="1100" dirty="0"/>
                        <a:t>Through the History curriculum at </a:t>
                      </a:r>
                      <a:r>
                        <a:rPr lang="en-GB" sz="1100" dirty="0" err="1"/>
                        <a:t>Flookburgh</a:t>
                      </a:r>
                      <a:r>
                        <a:rPr lang="en-GB" sz="1100" dirty="0"/>
                        <a:t> CE Primary School, our children will:</a:t>
                      </a:r>
                    </a:p>
                    <a:p>
                      <a:pPr marL="171450" lvl="0" indent="-171450" algn="l">
                        <a:lnSpc>
                          <a:spcPct val="100000"/>
                        </a:lnSpc>
                        <a:spcBef>
                          <a:spcPts val="0"/>
                        </a:spcBef>
                        <a:spcAft>
                          <a:spcPts val="0"/>
                        </a:spcAft>
                        <a:buClr>
                          <a:srgbClr val="000000"/>
                        </a:buClr>
                        <a:buFont typeface="Arial"/>
                        <a:buChar char="•"/>
                      </a:pPr>
                      <a:r>
                        <a:rPr lang="en-GB" sz="1100" b="0" i="0" u="none" strike="noStrike" noProof="0" dirty="0">
                          <a:latin typeface="Gill Sans MT"/>
                        </a:rPr>
                        <a:t>Develop historical knowledge and understanding of skills t</a:t>
                      </a:r>
                      <a:r>
                        <a:rPr lang="en-GB" sz="1100" b="0" i="0" u="none" strike="noStrike" noProof="0" dirty="0"/>
                        <a:t>hrough meaningful examples and repeated encounters through the curriculum. </a:t>
                      </a:r>
                    </a:p>
                    <a:p>
                      <a:pPr marL="171450" lvl="0" indent="-171450">
                        <a:buFont typeface="Arial"/>
                        <a:buChar char="•"/>
                      </a:pPr>
                      <a:r>
                        <a:rPr lang="en-GB" sz="1100" dirty="0"/>
                        <a:t>Develop children's knowledge about the past and how the past is evidenced to inform us and how historians construct historical claims, argument and accounts. </a:t>
                      </a:r>
                    </a:p>
                    <a:p>
                      <a:pPr marL="171450" lvl="0" indent="-171450">
                        <a:buFont typeface="Arial"/>
                        <a:buChar char="•"/>
                      </a:pPr>
                      <a:r>
                        <a:rPr lang="en-GB" sz="1100" dirty="0"/>
                        <a:t>Develop and establish an awareness of chronology to understand where the content falls within a historical timeline. </a:t>
                      </a:r>
                    </a:p>
                  </a:txBody>
                  <a:tcPr marL="167640" marR="167640" marT="83820" marB="83820"/>
                </a:tc>
                <a:extLst>
                  <a:ext uri="{0D108BD9-81ED-4DB2-BD59-A6C34878D82A}">
                    <a16:rowId xmlns:a16="http://schemas.microsoft.com/office/drawing/2014/main" val="1669259483"/>
                  </a:ext>
                </a:extLst>
              </a:tr>
              <a:tr h="1933771">
                <a:tc>
                  <a:txBody>
                    <a:bodyPr/>
                    <a:lstStyle/>
                    <a:p>
                      <a:pPr algn="ctr"/>
                      <a:r>
                        <a:rPr lang="en-GB" sz="1400" dirty="0"/>
                        <a:t>Implementation</a:t>
                      </a:r>
                    </a:p>
                  </a:txBody>
                  <a:tcPr marL="167640" marR="167640" marT="83820" marB="83820" anchor="ctr"/>
                </a:tc>
                <a:tc>
                  <a:txBody>
                    <a:bodyPr/>
                    <a:lstStyle/>
                    <a:p>
                      <a:pPr lvl="0" algn="l">
                        <a:lnSpc>
                          <a:spcPct val="100000"/>
                        </a:lnSpc>
                        <a:spcBef>
                          <a:spcPts val="0"/>
                        </a:spcBef>
                        <a:spcAft>
                          <a:spcPts val="0"/>
                        </a:spcAft>
                        <a:buNone/>
                      </a:pPr>
                      <a:r>
                        <a:rPr lang="en-GB" sz="1100" b="0" i="0" u="none" strike="noStrike" noProof="0" dirty="0">
                          <a:solidFill>
                            <a:schemeClr val="dk1"/>
                          </a:solidFill>
                          <a:latin typeface="Gill Sans MT"/>
                        </a:rPr>
                        <a:t>Topics taught throughout the year and across Key Stages 1 and 2 build upon prior learning, knowledge and skills to establish a solid understanding of history and its chronology in time. </a:t>
                      </a:r>
                    </a:p>
                    <a:p>
                      <a:pPr marL="171450" lvl="0" indent="-171450">
                        <a:buFont typeface="Arial"/>
                        <a:buChar char="•"/>
                      </a:pPr>
                      <a:r>
                        <a:rPr lang="en-GB" sz="1100" dirty="0"/>
                        <a:t>History is planned based on previous knowledge taught. </a:t>
                      </a:r>
                    </a:p>
                    <a:p>
                      <a:pPr marL="171450" lvl="0" indent="-171450">
                        <a:buFont typeface="Arial"/>
                        <a:buChar char="•"/>
                      </a:pPr>
                      <a:r>
                        <a:rPr lang="en-GB" sz="1100" b="0" i="0" u="none" strike="noStrike" noProof="0" dirty="0">
                          <a:latin typeface="Gill Sans MT"/>
                        </a:rPr>
                        <a:t>Children have a good understanding of timelines, historical chronology and where in history topics and events occur. </a:t>
                      </a:r>
                    </a:p>
                    <a:p>
                      <a:pPr marL="171450" lvl="0" indent="-171450">
                        <a:buFont typeface="Arial"/>
                        <a:buChar char="•"/>
                      </a:pPr>
                      <a:r>
                        <a:rPr lang="en-GB" sz="1100" b="0" i="0" u="none" strike="noStrike" noProof="0" dirty="0"/>
                        <a:t>Where relevant and possible, children are given real life experiences to further their understanding on historical events.</a:t>
                      </a:r>
                    </a:p>
                    <a:p>
                      <a:pPr marL="171450" lvl="0" indent="-171450">
                        <a:buFont typeface="Arial"/>
                        <a:buChar char="•"/>
                      </a:pPr>
                      <a:r>
                        <a:rPr lang="en-GB" sz="1100" b="0" i="1" u="none" strike="noStrike" noProof="0" dirty="0"/>
                        <a:t>*split historical knowledge for each topic into 'core' (relevant in all history) and fingertip (relevant to that topic specifically)</a:t>
                      </a:r>
                    </a:p>
                  </a:txBody>
                  <a:tcPr marL="167640" marR="167640" marT="83820" marB="83820"/>
                </a:tc>
                <a:extLst>
                  <a:ext uri="{0D108BD9-81ED-4DB2-BD59-A6C34878D82A}">
                    <a16:rowId xmlns:a16="http://schemas.microsoft.com/office/drawing/2014/main" val="2375368939"/>
                  </a:ext>
                </a:extLst>
              </a:tr>
              <a:tr h="1933771">
                <a:tc>
                  <a:txBody>
                    <a:bodyPr/>
                    <a:lstStyle/>
                    <a:p>
                      <a:pPr algn="ctr"/>
                      <a:r>
                        <a:rPr lang="en-GB" sz="1400" dirty="0"/>
                        <a:t>Impact</a:t>
                      </a:r>
                    </a:p>
                  </a:txBody>
                  <a:tcPr marL="167640" marR="167640" marT="83820" marB="83820" anchor="ctr"/>
                </a:tc>
                <a:tc>
                  <a:txBody>
                    <a:bodyPr/>
                    <a:lstStyle/>
                    <a:p>
                      <a:pPr marL="171450" lvl="0" indent="-171450">
                        <a:buClr>
                          <a:srgbClr val="000000"/>
                        </a:buClr>
                        <a:buFont typeface="Arial,Sans-Serif"/>
                        <a:buChar char="•"/>
                      </a:pPr>
                      <a:r>
                        <a:rPr lang="en-GB" sz="1100" b="0" i="0" u="none" strike="noStrike" noProof="0" dirty="0">
                          <a:solidFill>
                            <a:schemeClr val="dk1"/>
                          </a:solidFill>
                          <a:latin typeface="Gill Sans MT"/>
                        </a:rPr>
                        <a:t>Children build a good depth of knowledge on historical events and time periods to be able to create links and compare which can be recalled upon from their long-term memory. </a:t>
                      </a:r>
                    </a:p>
                    <a:p>
                      <a:pPr marL="171450" lvl="0" indent="-171450">
                        <a:buClr>
                          <a:srgbClr val="000000"/>
                        </a:buClr>
                        <a:buFont typeface="Arial,Sans-Serif"/>
                        <a:buChar char="•"/>
                      </a:pPr>
                      <a:r>
                        <a:rPr lang="en-GB" sz="1100" b="0" i="0" u="none" strike="noStrike" noProof="0" dirty="0">
                          <a:solidFill>
                            <a:schemeClr val="tx1"/>
                          </a:solidFill>
                          <a:latin typeface="Gill Sans MT"/>
                        </a:rPr>
                        <a:t>High-quality teaching focuses on building on children’s prior learning, identifies appropriate starting points, knowledge of what will be taught next and ensures full-coverage of the curriculum content </a:t>
                      </a:r>
                      <a:endParaRPr lang="en-US" sz="1100" b="0" i="0" u="none" strike="noStrike" noProof="0">
                        <a:latin typeface="Gill Sans MT"/>
                      </a:endParaRPr>
                    </a:p>
                    <a:p>
                      <a:pPr marL="171450" lvl="0" indent="-171450">
                        <a:buClr>
                          <a:srgbClr val="000000"/>
                        </a:buClr>
                        <a:buFont typeface="Arial,Sans-Serif"/>
                        <a:buChar char="•"/>
                      </a:pPr>
                      <a:r>
                        <a:rPr lang="en-GB" sz="1100" b="0" i="0" u="none" strike="noStrike" noProof="0" dirty="0">
                          <a:solidFill>
                            <a:schemeClr val="tx1"/>
                          </a:solidFill>
                          <a:latin typeface="Gill Sans MT"/>
                        </a:rPr>
                        <a:t>Teachers have a good level of subject knowledge to be able to effectively plan and teach all historical content, skills and knowledge required. </a:t>
                      </a:r>
                      <a:endParaRPr lang="en-US" sz="1100" b="0" i="0" u="none" strike="noStrike" noProof="0" dirty="0">
                        <a:latin typeface="Gill Sans MT"/>
                      </a:endParaRPr>
                    </a:p>
                    <a:p>
                      <a:pPr marL="171450" lvl="0" indent="-171450">
                        <a:buClr>
                          <a:srgbClr val="000000"/>
                        </a:buClr>
                        <a:buFont typeface="Arial,Sans-Serif"/>
                        <a:buChar char="•"/>
                      </a:pPr>
                      <a:r>
                        <a:rPr lang="en-US" sz="1100" b="0" i="0" u="none" strike="noStrike" noProof="0" dirty="0">
                          <a:solidFill>
                            <a:schemeClr val="tx1"/>
                          </a:solidFill>
                          <a:latin typeface="Gill Sans MT"/>
                        </a:rPr>
                        <a:t>Children leave EYFS with a sound understanding of historical grammar to ensure they can understand and grasp the relevant content when progressing through the school.</a:t>
                      </a:r>
                      <a:endParaRPr lang="en-GB" sz="1100" b="0" i="0" u="none" strike="noStrike" noProof="0" dirty="0">
                        <a:latin typeface="Gill Sans MT"/>
                      </a:endParaRPr>
                    </a:p>
                    <a:p>
                      <a:pPr lvl="0">
                        <a:buNone/>
                      </a:pPr>
                      <a:endParaRPr lang="en-GB" sz="1100" dirty="0"/>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Inquisitive learners </a:t>
            </a:r>
          </a:p>
          <a:p>
            <a:pPr algn="ctr"/>
            <a:endParaRPr lang="en-US"/>
          </a:p>
          <a:p>
            <a:pPr algn="ctr"/>
            <a:r>
              <a:rPr lang="en-US">
                <a:ea typeface="+mn-lt"/>
                <a:cs typeface="+mn-lt"/>
              </a:rPr>
              <a:t>By listening to daily stories, we will begin to ask appropriate questions, showing a greater understanding of stories. </a:t>
            </a:r>
          </a:p>
          <a:p>
            <a:pPr algn="ctr"/>
            <a:endParaRPr lang="en-US"/>
          </a:p>
          <a:p>
            <a:pPr algn="r"/>
            <a:r>
              <a:rPr lang="en-US" i="1">
                <a:ea typeface="+mn-lt"/>
                <a:cs typeface="+mn-lt"/>
                <a:hlinkClick r:id="rId2"/>
              </a:rPr>
              <a:t>Birth to 5 Matters</a:t>
            </a:r>
          </a:p>
          <a:p>
            <a:pPr algn="r"/>
            <a:endParaRPr lang="en-US" i="1"/>
          </a:p>
          <a:p>
            <a:pPr algn="r"/>
            <a:r>
              <a:rPr lang="en-US" i="1"/>
              <a:t>Children develop, particularly through 'understanding the world' are of learning good knowledge and vocabulary enabling them to access history content at KS1</a:t>
            </a:r>
          </a:p>
        </p:txBody>
      </p:sp>
    </p:spTree>
    <p:extLst>
      <p:ext uri="{BB962C8B-B14F-4D97-AF65-F5344CB8AC3E}">
        <p14:creationId xmlns:p14="http://schemas.microsoft.com/office/powerpoint/2010/main" val="1310907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3600" cap="none"/>
              <a:t>Languages</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2499097929"/>
              </p:ext>
            </p:extLst>
          </p:nvPr>
        </p:nvGraphicFramePr>
        <p:xfrm>
          <a:off x="4917247" y="91247"/>
          <a:ext cx="6966923" cy="6231162"/>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72352">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691268">
                <a:tc>
                  <a:txBody>
                    <a:bodyPr/>
                    <a:lstStyle/>
                    <a:p>
                      <a:pPr algn="ctr"/>
                      <a:r>
                        <a:rPr lang="en-US" sz="1400" dirty="0"/>
                        <a:t>Intent</a:t>
                      </a:r>
                      <a:endParaRPr lang="en-GB" sz="1400" dirty="0"/>
                    </a:p>
                  </a:txBody>
                  <a:tcPr marL="167640" marR="167640" marT="83820" marB="83820" anchor="ctr"/>
                </a:tc>
                <a:tc>
                  <a:txBody>
                    <a:bodyPr/>
                    <a:lstStyle/>
                    <a:p>
                      <a:pPr algn="l"/>
                      <a:r>
                        <a:rPr lang="en-GB" sz="900" dirty="0"/>
                        <a:t>Through the Language curriculum at </a:t>
                      </a:r>
                      <a:r>
                        <a:rPr lang="en-GB" sz="900" dirty="0" err="1"/>
                        <a:t>Flookburgh</a:t>
                      </a:r>
                      <a:r>
                        <a:rPr lang="en-GB" sz="900" dirty="0"/>
                        <a:t> CE Primary School, our children will:</a:t>
                      </a:r>
                    </a:p>
                    <a:p>
                      <a:pPr marL="171450" lvl="0" indent="-171450" algn="l">
                        <a:buFont typeface="Arial"/>
                        <a:buChar char="•"/>
                      </a:pPr>
                      <a:r>
                        <a:rPr lang="en-GB" sz="900" dirty="0"/>
                        <a:t>Develop positive attitudes towards languages through encouragement and a clearly set-out progression plan for children to build up confidence with languages. </a:t>
                      </a:r>
                    </a:p>
                    <a:p>
                      <a:pPr marL="171450" lvl="0" indent="-171450" algn="l">
                        <a:buFont typeface="Arial"/>
                        <a:buChar char="•"/>
                      </a:pPr>
                      <a:r>
                        <a:rPr lang="en-GB" sz="900" dirty="0"/>
                        <a:t>Develop children's oracy and literacy skills, knowledge and understanding. </a:t>
                      </a:r>
                    </a:p>
                    <a:p>
                      <a:pPr marL="171450" lvl="0" indent="-171450" algn="l">
                        <a:buFont typeface="Arial"/>
                        <a:buChar char="•"/>
                      </a:pPr>
                      <a:r>
                        <a:rPr lang="en-GB" sz="900" dirty="0"/>
                        <a:t>Develop children's understanding of their own cultures and opening up those of others. </a:t>
                      </a:r>
                    </a:p>
                    <a:p>
                      <a:pPr marL="171450" lvl="0" indent="-171450" algn="l">
                        <a:buFont typeface="Arial"/>
                        <a:buChar char="•"/>
                      </a:pPr>
                      <a:r>
                        <a:rPr lang="en-GB" sz="900" dirty="0"/>
                        <a:t>Children have time to progress and harness the skills required in order to become proficient in our primary focused language.</a:t>
                      </a:r>
                    </a:p>
                    <a:p>
                      <a:pPr marL="171450" lvl="0" indent="-171450" algn="l">
                        <a:buFont typeface="Arial"/>
                        <a:buChar char="•"/>
                      </a:pPr>
                      <a:r>
                        <a:rPr lang="en-GB" sz="900" dirty="0"/>
                        <a:t>Create a smooth transition from Primary to Secondary regarding languages.</a:t>
                      </a:r>
                    </a:p>
                  </a:txBody>
                  <a:tcPr marL="167640" marR="167640" marT="83820" marB="83820" anchor="ctr"/>
                </a:tc>
                <a:extLst>
                  <a:ext uri="{0D108BD9-81ED-4DB2-BD59-A6C34878D82A}">
                    <a16:rowId xmlns:a16="http://schemas.microsoft.com/office/drawing/2014/main" val="1669259483"/>
                  </a:ext>
                </a:extLst>
              </a:tr>
              <a:tr h="1933771">
                <a:tc>
                  <a:txBody>
                    <a:bodyPr/>
                    <a:lstStyle/>
                    <a:p>
                      <a:pPr algn="ctr"/>
                      <a:r>
                        <a:rPr lang="en-GB" sz="1400" dirty="0"/>
                        <a:t>Implementation</a:t>
                      </a:r>
                    </a:p>
                  </a:txBody>
                  <a:tcPr marL="167640" marR="167640" marT="83820" marB="83820" anchor="ctr"/>
                </a:tc>
                <a:tc>
                  <a:txBody>
                    <a:bodyPr/>
                    <a:lstStyle/>
                    <a:p>
                      <a:pPr marL="171450" indent="-171450" algn="l">
                        <a:buFont typeface="Arial"/>
                        <a:buChar char="•"/>
                      </a:pPr>
                      <a:r>
                        <a:rPr lang="en-GB" sz="900" dirty="0"/>
                        <a:t>Children are taught French throughout Key Stage 2. </a:t>
                      </a:r>
                    </a:p>
                    <a:p>
                      <a:pPr marL="171450" lvl="0" indent="-171450" algn="l">
                        <a:buFont typeface="Arial"/>
                        <a:buChar char="•"/>
                      </a:pPr>
                      <a:r>
                        <a:rPr lang="en-GB" sz="900" dirty="0"/>
                        <a:t>Language planning focuses on basic language skills and acquisition; alongside key topics to introduce key phrases. </a:t>
                      </a:r>
                    </a:p>
                    <a:p>
                      <a:pPr marL="171450" lvl="0" indent="-171450" algn="l">
                        <a:buFont typeface="Arial"/>
                        <a:buChar char="•"/>
                      </a:pPr>
                      <a:r>
                        <a:rPr lang="en-GB" sz="900" dirty="0"/>
                        <a:t>To promote a 'love of languages' lessons focus on pupils being able to communicate through games, role-play, action songs and interactive videos with written work woven in once children show a sound understand and are confident using the language taught orally. </a:t>
                      </a:r>
                    </a:p>
                    <a:p>
                      <a:pPr marL="171450" lvl="0" indent="-171450" algn="l">
                        <a:buFont typeface="Arial"/>
                        <a:buChar char="•"/>
                      </a:pPr>
                      <a:r>
                        <a:rPr lang="en-GB" sz="900" dirty="0"/>
                        <a:t>Our language lessons are taught using </a:t>
                      </a:r>
                      <a:r>
                        <a:rPr lang="en-GB" sz="900" dirty="0" err="1"/>
                        <a:t>L'institue</a:t>
                      </a:r>
                      <a:r>
                        <a:rPr lang="en-GB" sz="900" dirty="0"/>
                        <a:t> </a:t>
                      </a:r>
                      <a:r>
                        <a:rPr lang="en-GB" sz="900" dirty="0" err="1"/>
                        <a:t>Francais</a:t>
                      </a:r>
                      <a:r>
                        <a:rPr lang="en-GB" sz="900" dirty="0"/>
                        <a:t> </a:t>
                      </a:r>
                      <a:r>
                        <a:rPr lang="en-GB" sz="900" dirty="0" err="1"/>
                        <a:t>Culturetheque</a:t>
                      </a:r>
                      <a:r>
                        <a:rPr lang="en-GB" sz="900" dirty="0"/>
                        <a:t>,</a:t>
                      </a:r>
                    </a:p>
                    <a:p>
                      <a:pPr marL="171450" lvl="0" indent="-171450" algn="l">
                        <a:buFont typeface="Arial"/>
                        <a:buChar char="•"/>
                      </a:pPr>
                      <a:r>
                        <a:rPr lang="en-GB" sz="900" dirty="0"/>
                        <a:t>Children are exposed to other languages at varying times throughout their education journey in line with other cultural celebrations, subjects or topics, i.e., Chinese New Year, R.E...</a:t>
                      </a:r>
                    </a:p>
                    <a:p>
                      <a:pPr marL="0" lvl="0" indent="0" algn="l">
                        <a:buFont typeface="Arial"/>
                        <a:buNone/>
                      </a:pPr>
                      <a:endParaRPr lang="en-GB" sz="900" dirty="0"/>
                    </a:p>
                    <a:p>
                      <a:pPr marL="171450" lvl="0" indent="-171450" algn="l">
                        <a:buFont typeface="Arial"/>
                        <a:buChar char="•"/>
                      </a:pPr>
                      <a:endParaRPr lang="en-GB" sz="900" dirty="0"/>
                    </a:p>
                  </a:txBody>
                  <a:tcPr marL="167640" marR="167640" marT="83820" marB="83820" anchor="ctr"/>
                </a:tc>
                <a:extLst>
                  <a:ext uri="{0D108BD9-81ED-4DB2-BD59-A6C34878D82A}">
                    <a16:rowId xmlns:a16="http://schemas.microsoft.com/office/drawing/2014/main" val="2375368939"/>
                  </a:ext>
                </a:extLst>
              </a:tr>
              <a:tr h="1933771">
                <a:tc>
                  <a:txBody>
                    <a:bodyPr/>
                    <a:lstStyle/>
                    <a:p>
                      <a:pPr algn="ctr"/>
                      <a:r>
                        <a:rPr lang="en-GB" sz="1400" dirty="0"/>
                        <a:t>Impact</a:t>
                      </a:r>
                    </a:p>
                  </a:txBody>
                  <a:tcPr marL="167640" marR="167640" marT="83820" marB="83820" anchor="ctr"/>
                </a:tc>
                <a:tc>
                  <a:txBody>
                    <a:bodyPr/>
                    <a:lstStyle/>
                    <a:p>
                      <a:pPr marL="171450" indent="-171450" algn="l">
                        <a:buFont typeface="Arial"/>
                        <a:buChar char="•"/>
                      </a:pPr>
                      <a:r>
                        <a:rPr lang="en-GB" sz="900" dirty="0"/>
                        <a:t>High-quality teaching ensures that children can communicate with each other in French. </a:t>
                      </a:r>
                    </a:p>
                    <a:p>
                      <a:pPr marL="171450" lvl="0" indent="-171450" algn="l">
                        <a:buFont typeface="Arial"/>
                        <a:buChar char="•"/>
                      </a:pPr>
                      <a:r>
                        <a:rPr lang="en-GB" sz="900" dirty="0"/>
                        <a:t>All languages follow different grammatical and phonetic structures which differ from one language to the next whilst also modelling how some language skills are transferrable from one language to another. </a:t>
                      </a:r>
                    </a:p>
                    <a:p>
                      <a:pPr marL="171450" lvl="0" indent="-171450" algn="l">
                        <a:buFont typeface="Arial"/>
                        <a:buChar char="•"/>
                      </a:pPr>
                      <a:r>
                        <a:rPr lang="en-GB" sz="900" dirty="0"/>
                        <a:t>Language skills are developed through speaking, listening, reading and (when appropriate) writing. </a:t>
                      </a:r>
                    </a:p>
                    <a:p>
                      <a:pPr marL="171450" lvl="0" indent="-171450" algn="l">
                        <a:buFont typeface="Arial"/>
                        <a:buChar char="•"/>
                      </a:pPr>
                      <a:r>
                        <a:rPr lang="en-GB" sz="900" dirty="0"/>
                        <a:t>Enrichment opportunities are harnessed through children developing an understanding of French culture. </a:t>
                      </a:r>
                    </a:p>
                    <a:p>
                      <a:pPr marL="171450" lvl="0" indent="-171450" algn="l">
                        <a:buFont typeface="Arial"/>
                        <a:buChar char="•"/>
                      </a:pPr>
                      <a:r>
                        <a:rPr lang="en-GB" sz="900" dirty="0"/>
                        <a:t>Smooth and successful transition into KS3 through communications with Secondary schools to inform them of children's prior learning of languages.</a:t>
                      </a:r>
                    </a:p>
                  </a:txBody>
                  <a:tcPr marL="167640" marR="167640" marT="83820" marB="83820" anchor="ctr"/>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Children will have access to a range of books, where they will access different people and cultures. We will encourage understanding and accepting different people. We will hear and learn different phrases from the books and resources around us.</a:t>
            </a:r>
          </a:p>
          <a:p>
            <a:pPr algn="ctr"/>
            <a:endParaRPr lang="en-US"/>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178038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000" cap="none"/>
              <a:t>Music</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2071840023"/>
              </p:ext>
            </p:extLst>
          </p:nvPr>
        </p:nvGraphicFramePr>
        <p:xfrm>
          <a:off x="4885085" y="145679"/>
          <a:ext cx="7085556" cy="6773515"/>
        </p:xfrm>
        <a:graphic>
          <a:graphicData uri="http://schemas.openxmlformats.org/drawingml/2006/table">
            <a:tbl>
              <a:tblPr firstRow="1" bandRow="1">
                <a:tableStyleId>{21E4AEA4-8DFA-4A89-87EB-49C32662AFE0}</a:tableStyleId>
              </a:tblPr>
              <a:tblGrid>
                <a:gridCol w="1552799">
                  <a:extLst>
                    <a:ext uri="{9D8B030D-6E8A-4147-A177-3AD203B41FA5}">
                      <a16:colId xmlns:a16="http://schemas.microsoft.com/office/drawing/2014/main" val="4117088054"/>
                    </a:ext>
                  </a:extLst>
                </a:gridCol>
                <a:gridCol w="5532757">
                  <a:extLst>
                    <a:ext uri="{9D8B030D-6E8A-4147-A177-3AD203B41FA5}">
                      <a16:colId xmlns:a16="http://schemas.microsoft.com/office/drawing/2014/main" val="3777044669"/>
                    </a:ext>
                  </a:extLst>
                </a:gridCol>
              </a:tblGrid>
              <a:tr h="503300">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774415">
                <a:tc>
                  <a:txBody>
                    <a:bodyPr/>
                    <a:lstStyle/>
                    <a:p>
                      <a:pPr algn="ctr"/>
                      <a:r>
                        <a:rPr lang="en-US" sz="1400" dirty="0"/>
                        <a:t>Intent</a:t>
                      </a:r>
                      <a:endParaRPr lang="en-GB" sz="1400" dirty="0"/>
                    </a:p>
                  </a:txBody>
                  <a:tcPr marL="167640" marR="167640" marT="83820" marB="83820" anchor="ctr"/>
                </a:tc>
                <a:tc>
                  <a:txBody>
                    <a:bodyPr/>
                    <a:lstStyle/>
                    <a:p>
                      <a:r>
                        <a:rPr lang="en-GB" sz="1050" b="0" i="0" u="none" strike="noStrike" kern="1200" dirty="0">
                          <a:solidFill>
                            <a:schemeClr val="dk1"/>
                          </a:solidFill>
                          <a:effectLst/>
                          <a:latin typeface="+mn-lt"/>
                          <a:ea typeface="+mn-ea"/>
                          <a:cs typeface="+mn-cs"/>
                        </a:rPr>
                        <a:t>Through the Music curriculum provision at Flookburgh CE Primary School, our children will:</a:t>
                      </a:r>
                    </a:p>
                    <a:p>
                      <a:pPr marL="171450" indent="-171450">
                        <a:buFont typeface="Arial" panose="020B0604020202020204" pitchFamily="34" charset="0"/>
                        <a:buChar char="•"/>
                      </a:pPr>
                      <a:r>
                        <a:rPr lang="en-US" sz="1050" dirty="0"/>
                        <a:t>Have a universal provision of music education based on the Model Music Curriculum 2021 and the National Plan for Music 2022</a:t>
                      </a:r>
                    </a:p>
                    <a:p>
                      <a:pPr marL="171450" indent="-171450">
                        <a:buFont typeface="Arial" panose="020B0604020202020204" pitchFamily="34" charset="0"/>
                        <a:buChar char="•"/>
                      </a:pPr>
                      <a:r>
                        <a:rPr lang="en-US" sz="1050" dirty="0"/>
                        <a:t>At KS1/2 our children will receive a minimum of 1-hour of music teaching per week</a:t>
                      </a:r>
                    </a:p>
                    <a:p>
                      <a:pPr marL="171450" indent="-171450">
                        <a:buFont typeface="Arial" panose="020B0604020202020204" pitchFamily="34" charset="0"/>
                        <a:buChar char="•"/>
                      </a:pPr>
                      <a:r>
                        <a:rPr lang="en-US" sz="1050" dirty="0"/>
                        <a:t>Sequences of learning shall contribute towards the development of musicianship through: Singing; Listening; Composing; Performing/Instrumental Performing</a:t>
                      </a:r>
                    </a:p>
                    <a:p>
                      <a:pPr marL="171450" indent="-171450">
                        <a:buFont typeface="Arial" panose="020B0604020202020204" pitchFamily="34" charset="0"/>
                        <a:buChar char="•"/>
                      </a:pPr>
                      <a:r>
                        <a:rPr lang="en-US" sz="1050" dirty="0"/>
                        <a:t>Our Year 3 – 6 children will have a whole class Brass instrumental </a:t>
                      </a:r>
                      <a:r>
                        <a:rPr lang="en-US" sz="1050" err="1"/>
                        <a:t>programme</a:t>
                      </a:r>
                      <a:r>
                        <a:rPr lang="en-US" sz="1050" dirty="0"/>
                        <a:t> supported by Cumbria Music Education Hub</a:t>
                      </a:r>
                    </a:p>
                    <a:p>
                      <a:pPr marL="171450" indent="-171450">
                        <a:buFont typeface="Arial" panose="020B0604020202020204" pitchFamily="34" charset="0"/>
                        <a:buChar char="•"/>
                      </a:pPr>
                      <a:r>
                        <a:rPr lang="en-US" sz="1050" dirty="0"/>
                        <a:t>All children across KS1 will access both rhythmic and melodic instruments as part of whole-class instrumental classroom teaching supported through the ‘Charanga’ scheme.</a:t>
                      </a:r>
                    </a:p>
                  </a:txBody>
                  <a:tcPr marL="167640" marR="167640" marT="83820" marB="83820"/>
                </a:tc>
                <a:extLst>
                  <a:ext uri="{0D108BD9-81ED-4DB2-BD59-A6C34878D82A}">
                    <a16:rowId xmlns:a16="http://schemas.microsoft.com/office/drawing/2014/main" val="1669259483"/>
                  </a:ext>
                </a:extLst>
              </a:tr>
              <a:tr h="2312417">
                <a:tc>
                  <a:txBody>
                    <a:bodyPr/>
                    <a:lstStyle/>
                    <a:p>
                      <a:pPr algn="ctr"/>
                      <a:r>
                        <a:rPr lang="en-GB" sz="1400" dirty="0"/>
                        <a:t>Implementation</a:t>
                      </a:r>
                    </a:p>
                  </a:txBody>
                  <a:tcPr marL="167640" marR="167640" marT="83820" marB="83820" anchor="ctr"/>
                </a:tc>
                <a:tc>
                  <a:txBody>
                    <a:bodyPr/>
                    <a:lstStyle/>
                    <a:p>
                      <a:r>
                        <a:rPr lang="en-US" sz="1050" dirty="0"/>
                        <a:t>The implementation of our Music curriculum shall be centered around ensuring there is measurable progression over time enabling children to develop musical knowledge and understanding that translates into musicianship as follows:</a:t>
                      </a:r>
                    </a:p>
                    <a:p>
                      <a:pPr marL="171450" indent="-171450">
                        <a:buFont typeface="Arial" panose="020B0604020202020204" pitchFamily="34" charset="0"/>
                        <a:buChar char="•"/>
                      </a:pPr>
                      <a:r>
                        <a:rPr lang="en-US" sz="1050" dirty="0"/>
                        <a:t>Children develop technical competence which enables them to translate their intentions into sound </a:t>
                      </a:r>
                      <a:r>
                        <a:rPr lang="en-US" sz="1050" err="1"/>
                        <a:t>ie</a:t>
                      </a:r>
                      <a:r>
                        <a:rPr lang="en-US" sz="1050" dirty="0"/>
                        <a:t> through playing instruments, singing and by using appropriate music technologies (Cumbria Music Hub; Singing Practice/Teaching, </a:t>
                      </a:r>
                      <a:r>
                        <a:rPr lang="en-US" sz="1050" err="1"/>
                        <a:t>etc</a:t>
                      </a:r>
                      <a:r>
                        <a:rPr lang="en-US" sz="1050" dirty="0"/>
                        <a:t>)</a:t>
                      </a:r>
                    </a:p>
                    <a:p>
                      <a:pPr marL="171450" indent="-171450">
                        <a:buFont typeface="Arial" panose="020B0604020202020204" pitchFamily="34" charset="0"/>
                        <a:buChar char="•"/>
                      </a:pPr>
                      <a:r>
                        <a:rPr lang="en-US" sz="1050" dirty="0"/>
                        <a:t>Children construct their knowledge of how musical components come together </a:t>
                      </a:r>
                      <a:r>
                        <a:rPr lang="en-US" sz="1050" err="1"/>
                        <a:t>ie</a:t>
                      </a:r>
                      <a:r>
                        <a:rPr lang="en-US" sz="1050" dirty="0"/>
                        <a:t> through composition and musical notation</a:t>
                      </a:r>
                    </a:p>
                    <a:p>
                      <a:pPr marL="171450" indent="-171450">
                        <a:buFont typeface="Arial" panose="020B0604020202020204" pitchFamily="34" charset="0"/>
                        <a:buChar char="•"/>
                      </a:pPr>
                      <a:r>
                        <a:rPr lang="en-US" sz="1050" dirty="0"/>
                        <a:t>Children develop their expressive response to music through performance </a:t>
                      </a:r>
                      <a:r>
                        <a:rPr lang="en-US" sz="1050" err="1"/>
                        <a:t>ie</a:t>
                      </a:r>
                      <a:r>
                        <a:rPr lang="en-US" sz="1050" dirty="0"/>
                        <a:t> singing, instrument playing and listening to a range of musical genre and compositions including </a:t>
                      </a:r>
                      <a:r>
                        <a:rPr lang="en-US" sz="1050" dirty="0">
                          <a:latin typeface="+mn-lt"/>
                        </a:rPr>
                        <a:t>taking part in/ watching ‘live’ performances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1200" dirty="0">
                          <a:solidFill>
                            <a:schemeClr val="dk1"/>
                          </a:solidFill>
                          <a:effectLst/>
                          <a:latin typeface="+mn-lt"/>
                          <a:ea typeface="+mn-ea"/>
                          <a:cs typeface="Calibri"/>
                        </a:rPr>
                        <a:t>R</a:t>
                      </a:r>
                      <a:r>
                        <a:rPr lang="en-GB" sz="1050" kern="1200" err="1">
                          <a:solidFill>
                            <a:schemeClr val="dk1"/>
                          </a:solidFill>
                          <a:effectLst/>
                          <a:latin typeface="+mn-lt"/>
                          <a:ea typeface="+mn-ea"/>
                          <a:cs typeface="Calibri"/>
                        </a:rPr>
                        <a:t>egular</a:t>
                      </a:r>
                      <a:r>
                        <a:rPr lang="en-GB" sz="1050" kern="1200" dirty="0">
                          <a:solidFill>
                            <a:schemeClr val="dk1"/>
                          </a:solidFill>
                          <a:effectLst/>
                          <a:latin typeface="+mn-lt"/>
                          <a:ea typeface="+mn-ea"/>
                          <a:cs typeface="Calibri"/>
                        </a:rPr>
                        <a:t> CPD opportunities are undertaken by all teaching staff to refresh, knowledge and understanding and promote collaboration between colleagues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1200" dirty="0">
                          <a:solidFill>
                            <a:schemeClr val="dk1"/>
                          </a:solidFill>
                          <a:effectLst/>
                          <a:latin typeface="+mn-lt"/>
                          <a:ea typeface="+mn-ea"/>
                          <a:cs typeface="Calibri"/>
                        </a:rPr>
                        <a:t>Bespoke music development recommendations, drawn up in partnership with Cumbria Music Hub, </a:t>
                      </a:r>
                      <a:r>
                        <a:rPr lang="en-GB" sz="1050" kern="1200" dirty="0">
                          <a:solidFill>
                            <a:schemeClr val="dk1"/>
                          </a:solidFill>
                          <a:effectLst/>
                          <a:latin typeface="+mn-lt"/>
                          <a:ea typeface="+mn-ea"/>
                          <a:cs typeface="Calibri"/>
                        </a:rPr>
                        <a:t>address identified areas for development</a:t>
                      </a:r>
                    </a:p>
                  </a:txBody>
                  <a:tcPr marL="167640" marR="167640" marT="83820" marB="83820"/>
                </a:tc>
                <a:extLst>
                  <a:ext uri="{0D108BD9-81ED-4DB2-BD59-A6C34878D82A}">
                    <a16:rowId xmlns:a16="http://schemas.microsoft.com/office/drawing/2014/main" val="2375368939"/>
                  </a:ext>
                </a:extLst>
              </a:tr>
              <a:tr h="1746893">
                <a:tc>
                  <a:txBody>
                    <a:bodyPr/>
                    <a:lstStyle/>
                    <a:p>
                      <a:pPr algn="ctr"/>
                      <a:r>
                        <a:rPr lang="en-GB" sz="1400" dirty="0"/>
                        <a:t>Impact</a:t>
                      </a:r>
                    </a:p>
                  </a:txBody>
                  <a:tcPr marL="167640" marR="167640" marT="83820" marB="83820" anchor="ctr"/>
                </a:tc>
                <a:tc>
                  <a:txBody>
                    <a:bodyPr/>
                    <a:lstStyle/>
                    <a:p>
                      <a:pPr marL="171450" indent="-171450">
                        <a:buFont typeface="Arial" panose="020B0604020202020204" pitchFamily="34" charset="0"/>
                        <a:buChar char="•"/>
                      </a:pPr>
                      <a:r>
                        <a:rPr lang="en-US" sz="1050" dirty="0"/>
                        <a:t>Teachers have the skills and knowledge to deliver high quality music provision across the school</a:t>
                      </a:r>
                    </a:p>
                    <a:p>
                      <a:pPr marL="171450" indent="-171450">
                        <a:buFont typeface="Arial" panose="020B0604020202020204" pitchFamily="34" charset="0"/>
                        <a:buChar char="•"/>
                      </a:pPr>
                      <a:r>
                        <a:rPr lang="en-US" sz="1050" dirty="0"/>
                        <a:t>Children’s interest in performance is demonstrated in their increased confidence in school productions, including external musical performances, collaborations and competitions</a:t>
                      </a:r>
                    </a:p>
                    <a:p>
                      <a:pPr marL="171450" indent="-171450">
                        <a:buFont typeface="Arial" panose="020B0604020202020204" pitchFamily="34" charset="0"/>
                        <a:buChar char="•"/>
                      </a:pPr>
                      <a:r>
                        <a:rPr lang="en-US" sz="1050" dirty="0"/>
                        <a:t>Musical competence is demonstrated through an increase in the number of children learning to play a musical instrument, including participation in Music and musical events outside of school </a:t>
                      </a:r>
                      <a:r>
                        <a:rPr lang="en-US" sz="1050" err="1"/>
                        <a:t>eg</a:t>
                      </a:r>
                      <a:r>
                        <a:rPr lang="en-US" sz="1050" dirty="0"/>
                        <a:t> Flookburgh Brass Band; Musical Theatre; Music Hub events, </a:t>
                      </a:r>
                      <a:r>
                        <a:rPr lang="en-US" sz="1050" err="1"/>
                        <a:t>etc</a:t>
                      </a:r>
                      <a:endParaRPr lang="en-US" sz="1050"/>
                    </a:p>
                    <a:p>
                      <a:pPr marL="171450" indent="-171450">
                        <a:buFont typeface="Arial" panose="020B0604020202020204" pitchFamily="34" charset="0"/>
                        <a:buChar char="•"/>
                      </a:pPr>
                      <a:r>
                        <a:rPr lang="en-US" sz="1050" dirty="0"/>
                        <a:t>Children’s mental health and well-being is positively impacted as demonstrated through positive engagement with learning across all subject areas</a:t>
                      </a:r>
                    </a:p>
                    <a:p>
                      <a:pPr marL="171450" indent="-171450">
                        <a:buFont typeface="Arial" panose="020B0604020202020204" pitchFamily="34" charset="0"/>
                        <a:buChar char="•"/>
                      </a:pPr>
                      <a:r>
                        <a:rPr lang="en-US" sz="1050" dirty="0"/>
                        <a:t>Leaders have a greater understanding of best practice and are more accurate in appraising music provision within school</a:t>
                      </a:r>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102270" y="2595283"/>
            <a:ext cx="4496035"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ea typeface="+mn-lt"/>
              <a:cs typeface="+mn-lt"/>
            </a:endParaRPr>
          </a:p>
          <a:p>
            <a:pPr algn="ctr"/>
            <a:r>
              <a:rPr lang="en-US">
                <a:ea typeface="+mn-lt"/>
                <a:cs typeface="+mn-lt"/>
              </a:rPr>
              <a:t>We are all musicians here!</a:t>
            </a:r>
            <a:endParaRPr lang="en-US"/>
          </a:p>
          <a:p>
            <a:pPr algn="ctr"/>
            <a:endParaRPr lang="en-US">
              <a:ea typeface="+mn-lt"/>
              <a:cs typeface="+mn-lt"/>
            </a:endParaRPr>
          </a:p>
          <a:p>
            <a:pPr algn="ctr"/>
            <a:r>
              <a:rPr lang="en-US" dirty="0">
                <a:ea typeface="+mn-lt"/>
                <a:cs typeface="+mn-lt"/>
              </a:rPr>
              <a:t>Each day we will </a:t>
            </a:r>
            <a:r>
              <a:rPr lang="en-US">
                <a:ea typeface="+mn-lt"/>
                <a:cs typeface="+mn-lt"/>
              </a:rPr>
              <a:t>practice</a:t>
            </a:r>
            <a:r>
              <a:rPr lang="en-US" dirty="0">
                <a:ea typeface="+mn-lt"/>
                <a:cs typeface="+mn-lt"/>
              </a:rPr>
              <a:t> tuning into our environment to encourage active listening skills. Showing an understanding of different types of sounds and enthusiasm to join in and explore a range of instruments and sounds.</a:t>
            </a:r>
          </a:p>
          <a:p>
            <a:pPr algn="ctr"/>
            <a:endParaRPr lang="en-US"/>
          </a:p>
          <a:p>
            <a:pPr algn="r"/>
            <a:r>
              <a:rPr lang="en-US" i="1">
                <a:ea typeface="+mn-lt"/>
                <a:cs typeface="+mn-lt"/>
                <a:hlinkClick r:id="rId2"/>
              </a:rPr>
              <a:t>Birth to 5 Matters</a:t>
            </a:r>
            <a:endParaRPr lang="en-US"/>
          </a:p>
          <a:p>
            <a:pPr algn="ctr"/>
            <a:endParaRPr lang="en-US"/>
          </a:p>
        </p:txBody>
      </p:sp>
    </p:spTree>
    <p:extLst>
      <p:ext uri="{BB962C8B-B14F-4D97-AF65-F5344CB8AC3E}">
        <p14:creationId xmlns:p14="http://schemas.microsoft.com/office/powerpoint/2010/main" val="1206191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000" cap="none"/>
              <a:t>Physical Education</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3133387527"/>
              </p:ext>
            </p:extLst>
          </p:nvPr>
        </p:nvGraphicFramePr>
        <p:xfrm>
          <a:off x="4908176" y="145676"/>
          <a:ext cx="6966923" cy="6599003"/>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72352">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972711">
                <a:tc>
                  <a:txBody>
                    <a:bodyPr/>
                    <a:lstStyle/>
                    <a:p>
                      <a:pPr algn="ctr"/>
                      <a:r>
                        <a:rPr lang="en-US" sz="1400" dirty="0"/>
                        <a:t>Intent</a:t>
                      </a:r>
                      <a:endParaRPr lang="en-GB" sz="1400" dirty="0"/>
                    </a:p>
                  </a:txBody>
                  <a:tcPr marL="167640" marR="167640" marT="83820" marB="83820" anchor="ctr"/>
                </a:tc>
                <a:tc>
                  <a:txBody>
                    <a:bodyPr/>
                    <a:lstStyle/>
                    <a:p>
                      <a:pPr lvl="0">
                        <a:buNone/>
                      </a:pPr>
                      <a:r>
                        <a:rPr lang="en-GB" sz="1000" b="0" i="0" u="none" strike="noStrike" noProof="0" dirty="0">
                          <a:latin typeface="Gill Sans MT"/>
                        </a:rPr>
                        <a:t>Through the Physical Education provision at </a:t>
                      </a:r>
                      <a:r>
                        <a:rPr lang="en-GB" sz="1000" b="0" i="0" u="none" strike="noStrike" noProof="0" dirty="0" err="1">
                          <a:latin typeface="Gill Sans MT"/>
                        </a:rPr>
                        <a:t>Flookburgh</a:t>
                      </a:r>
                      <a:r>
                        <a:rPr lang="en-GB" sz="1000" b="0" i="0" u="none" strike="noStrike" noProof="0" dirty="0">
                          <a:latin typeface="Gill Sans MT"/>
                        </a:rPr>
                        <a:t> CE Primary School, our children will:</a:t>
                      </a:r>
                    </a:p>
                    <a:p>
                      <a:pPr marL="171450" lvl="0" indent="-171450">
                        <a:buFont typeface="Arial"/>
                        <a:buChar char="•"/>
                      </a:pPr>
                      <a:r>
                        <a:rPr lang="en-GB" sz="1000" b="0" i="0" u="none" strike="noStrike" noProof="0" dirty="0">
                          <a:latin typeface="Gill Sans MT"/>
                        </a:rPr>
                        <a:t>Feel inspired and competent, to succeed and excel in a broad range of physical activities (including those of a competitive nature).</a:t>
                      </a:r>
                    </a:p>
                    <a:p>
                      <a:pPr marL="171450" lvl="0" indent="-171450">
                        <a:buFont typeface="Arial"/>
                        <a:buChar char="•"/>
                      </a:pPr>
                      <a:r>
                        <a:rPr lang="en-GB" sz="1000" b="0" i="0" u="none" strike="noStrike" noProof="0" dirty="0"/>
                        <a:t>become physically confident for sustained periods of time, in a way which supports health and fitness. </a:t>
                      </a:r>
                      <a:endParaRPr lang="en-GB" sz="1000" dirty="0"/>
                    </a:p>
                    <a:p>
                      <a:pPr marL="171450" lvl="0" indent="-171450">
                        <a:buFont typeface="Arial"/>
                        <a:buChar char="•"/>
                      </a:pPr>
                      <a:r>
                        <a:rPr lang="en-GB" sz="1000" b="0" i="0" u="none" strike="noStrike" noProof="0" dirty="0"/>
                        <a:t>have opportunities to compete in sport and other activities that builds character and help to embed values such as fairness and respect. </a:t>
                      </a:r>
                      <a:endParaRPr lang="en-GB" sz="1000" dirty="0"/>
                    </a:p>
                    <a:p>
                      <a:pPr marL="171450" lvl="0" indent="-171450">
                        <a:buFont typeface="Arial"/>
                        <a:buChar char="•"/>
                      </a:pPr>
                      <a:r>
                        <a:rPr lang="en-GB" sz="1000" b="0" i="0" u="none" strike="noStrike" noProof="0" dirty="0"/>
                        <a:t>develops a need for a healthy lifestyle, a balanced diet, growth mind-set and the resilience to persevere with activities that may be once have felt too difficult. </a:t>
                      </a:r>
                      <a:endParaRPr lang="en-GB" sz="1000" dirty="0"/>
                    </a:p>
                    <a:p>
                      <a:pPr marL="0" lvl="0" indent="0">
                        <a:buNone/>
                      </a:pPr>
                      <a:r>
                        <a:rPr lang="en-GB" sz="1000" b="0" i="0" u="none" strike="noStrike" noProof="0" dirty="0"/>
                        <a:t>At </a:t>
                      </a:r>
                      <a:r>
                        <a:rPr lang="en-GB" sz="1000" b="0" i="0" u="none" strike="noStrike" noProof="0" dirty="0" err="1"/>
                        <a:t>Flookburgh</a:t>
                      </a:r>
                      <a:r>
                        <a:rPr lang="en-GB" sz="1000" b="0" i="0" u="none" strike="noStrike" noProof="0" dirty="0"/>
                        <a:t>, we are passionate about the need to teach children how to cooperate and collaborate with others, as part of a team, understanding fairness and equity of play to embed life-long values.</a:t>
                      </a:r>
                      <a:endParaRPr lang="en-GB" sz="1000" dirty="0"/>
                    </a:p>
                  </a:txBody>
                  <a:tcPr marL="167640" marR="167640" marT="83820" marB="83820"/>
                </a:tc>
                <a:extLst>
                  <a:ext uri="{0D108BD9-81ED-4DB2-BD59-A6C34878D82A}">
                    <a16:rowId xmlns:a16="http://schemas.microsoft.com/office/drawing/2014/main" val="1669259483"/>
                  </a:ext>
                </a:extLst>
              </a:tr>
              <a:tr h="1933771">
                <a:tc>
                  <a:txBody>
                    <a:bodyPr/>
                    <a:lstStyle/>
                    <a:p>
                      <a:pPr algn="ctr"/>
                      <a:r>
                        <a:rPr lang="en-GB" sz="1400" dirty="0"/>
                        <a:t>Implementation</a:t>
                      </a:r>
                    </a:p>
                  </a:txBody>
                  <a:tcPr marL="167640" marR="167640" marT="83820" marB="83820" anchor="ctr"/>
                </a:tc>
                <a:tc>
                  <a:txBody>
                    <a:bodyPr/>
                    <a:lstStyle/>
                    <a:p>
                      <a:r>
                        <a:rPr lang="en-GB" sz="1000" dirty="0"/>
                        <a:t>PE at </a:t>
                      </a:r>
                      <a:r>
                        <a:rPr lang="en-GB" sz="1000" dirty="0" err="1"/>
                        <a:t>Flookburgh</a:t>
                      </a:r>
                      <a:r>
                        <a:rPr lang="en-GB" sz="1000" dirty="0"/>
                        <a:t> is skill based, whereby children continually build upon and master the techniques and postures needed to succeed.</a:t>
                      </a:r>
                      <a:endParaRPr lang="en-GB" sz="3300" dirty="0"/>
                    </a:p>
                    <a:p>
                      <a:pPr marL="457200" lvl="0" indent="-457200">
                        <a:buFont typeface="Arial"/>
                        <a:buChar char="•"/>
                      </a:pPr>
                      <a:r>
                        <a:rPr lang="en-GB" sz="1000" dirty="0"/>
                        <a:t>Themes of learning are split into specific skill areas and follow the Complete PE scheme of work for physical education.</a:t>
                      </a:r>
                    </a:p>
                    <a:p>
                      <a:pPr marL="457200" lvl="0" indent="-457200">
                        <a:buFont typeface="Arial"/>
                        <a:buChar char="•"/>
                      </a:pPr>
                      <a:r>
                        <a:rPr lang="en-GB" sz="1000" dirty="0"/>
                        <a:t>All children are equally included within PE and sporting activity, which included cluster events of both a competitive and non-competitive nature.</a:t>
                      </a:r>
                    </a:p>
                    <a:p>
                      <a:pPr marL="457200" lvl="0" indent="-457200">
                        <a:buFont typeface="Arial"/>
                        <a:buChar char="•"/>
                      </a:pPr>
                      <a:r>
                        <a:rPr lang="en-GB" sz="1000" dirty="0"/>
                        <a:t>Children complete the 'mile a day' </a:t>
                      </a:r>
                    </a:p>
                    <a:p>
                      <a:pPr marL="457200" lvl="0" indent="-457200">
                        <a:buFont typeface="Arial"/>
                        <a:buChar char="•"/>
                      </a:pPr>
                      <a:r>
                        <a:rPr lang="en-GB" sz="1000" dirty="0"/>
                        <a:t>Specific sports coaches are chosen to inspire children's passion for sport including wheelchair basketball, skiing, karate and open water sailing and swimming</a:t>
                      </a:r>
                    </a:p>
                    <a:p>
                      <a:pPr marL="457200" lvl="0" indent="-457200">
                        <a:buFont typeface="Arial"/>
                        <a:buChar char="•"/>
                      </a:pPr>
                      <a:r>
                        <a:rPr lang="en-GB" sz="1000" dirty="0"/>
                        <a:t>There is a celebration of sport throughout school which makes children aware of big calendar events such as The Olympics, Wimbledon, The World Cup, The Ashes etc</a:t>
                      </a:r>
                    </a:p>
                  </a:txBody>
                  <a:tcPr marL="167640" marR="167640" marT="83820" marB="83820"/>
                </a:tc>
                <a:extLst>
                  <a:ext uri="{0D108BD9-81ED-4DB2-BD59-A6C34878D82A}">
                    <a16:rowId xmlns:a16="http://schemas.microsoft.com/office/drawing/2014/main" val="2375368939"/>
                  </a:ext>
                </a:extLst>
              </a:tr>
              <a:tr h="1933771">
                <a:tc>
                  <a:txBody>
                    <a:bodyPr/>
                    <a:lstStyle/>
                    <a:p>
                      <a:pPr algn="ctr"/>
                      <a:r>
                        <a:rPr lang="en-GB" sz="1400" dirty="0"/>
                        <a:t>Impact</a:t>
                      </a:r>
                    </a:p>
                  </a:txBody>
                  <a:tcPr marL="167640" marR="167640" marT="83820" marB="83820" anchor="ctr"/>
                </a:tc>
                <a:tc>
                  <a:txBody>
                    <a:bodyPr/>
                    <a:lstStyle/>
                    <a:p>
                      <a:r>
                        <a:rPr lang="en-GB" sz="1000" dirty="0"/>
                        <a:t>Our children develop a love for sport through the opportunities we offer throughout our Physical Education and sporting curriculum. </a:t>
                      </a:r>
                      <a:endParaRPr lang="en-US" dirty="0"/>
                    </a:p>
                    <a:p>
                      <a:pPr marL="171450" lvl="0" indent="-171450">
                        <a:buFont typeface="Arial"/>
                        <a:buChar char="•"/>
                      </a:pPr>
                      <a:r>
                        <a:rPr lang="en-GB" sz="1000" dirty="0"/>
                        <a:t>Children appreciate the professional performances within sport and enjoy following competitive sport closely for pleasure.</a:t>
                      </a:r>
                    </a:p>
                    <a:p>
                      <a:pPr marL="171450" lvl="0" indent="-171450">
                        <a:buFont typeface="Arial"/>
                        <a:buChar char="•"/>
                      </a:pPr>
                      <a:r>
                        <a:rPr lang="en-GB" sz="1000" dirty="0"/>
                        <a:t>We motive children to participate in a  variety of sports through the skills we develop right through school. Children can use our 'positive mindset' to allow them to have confidence and resilience when trying new activities, skills and sporting events.</a:t>
                      </a:r>
                    </a:p>
                    <a:p>
                      <a:pPr marL="171450" lvl="0" indent="-171450">
                        <a:buFont typeface="Arial"/>
                        <a:buChar char="•"/>
                      </a:pPr>
                      <a:r>
                        <a:rPr lang="en-GB" sz="1000" dirty="0"/>
                        <a:t>Children take independent responsibility for their own health and fitness and appreciate the close links this has to well-being.</a:t>
                      </a:r>
                    </a:p>
                    <a:p>
                      <a:pPr marL="171450" lvl="0" indent="-171450">
                        <a:buFont typeface="Arial"/>
                        <a:buChar char="•"/>
                      </a:pPr>
                      <a:r>
                        <a:rPr lang="en-GB" sz="1000" dirty="0"/>
                        <a:t>Children grow during their time at school are given the opportunities to utilise the skills they have developed to live happy and healthy lives through the knowledge they have gathered in Physical Education sessions.</a:t>
                      </a:r>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By using continuous provision children will have to safely manage moving around different spaces. </a:t>
            </a:r>
          </a:p>
          <a:p>
            <a:pPr algn="ctr"/>
            <a:endParaRPr lang="en-US">
              <a:ea typeface="+mn-lt"/>
              <a:cs typeface="+mn-lt"/>
            </a:endParaRPr>
          </a:p>
          <a:p>
            <a:pPr algn="ctr"/>
            <a:r>
              <a:rPr lang="en-US">
                <a:ea typeface="+mn-lt"/>
                <a:cs typeface="+mn-lt"/>
              </a:rPr>
              <a:t>Our children will be given plenty of opportunities to refine both their fine and gross motor skills. </a:t>
            </a:r>
          </a:p>
          <a:p>
            <a:pPr algn="ctr"/>
            <a:endParaRPr lang="en-US">
              <a:ea typeface="+mn-lt"/>
              <a:cs typeface="+mn-lt"/>
            </a:endParaRPr>
          </a:p>
          <a:p>
            <a:pPr algn="ctr"/>
            <a:r>
              <a:rPr lang="en-US">
                <a:ea typeface="+mn-lt"/>
                <a:cs typeface="+mn-lt"/>
              </a:rPr>
              <a:t> We will encourage risk taking and evaluating your own space and always give it a go! </a:t>
            </a:r>
            <a:endParaRPr lang="en-US"/>
          </a:p>
          <a:p>
            <a:pPr algn="ctr"/>
            <a:endParaRPr lang="en-US"/>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3660622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000" cap="none"/>
              <a:t>PSHE</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3401041288"/>
              </p:ext>
            </p:extLst>
          </p:nvPr>
        </p:nvGraphicFramePr>
        <p:xfrm>
          <a:off x="4908176" y="145676"/>
          <a:ext cx="6966923" cy="6661672"/>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72352">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972711">
                <a:tc>
                  <a:txBody>
                    <a:bodyPr/>
                    <a:lstStyle/>
                    <a:p>
                      <a:pPr algn="ctr"/>
                      <a:r>
                        <a:rPr lang="en-US" sz="1400" dirty="0"/>
                        <a:t>Intent</a:t>
                      </a:r>
                      <a:endParaRPr lang="en-GB" sz="1400" dirty="0"/>
                    </a:p>
                  </a:txBody>
                  <a:tcPr marL="167640" marR="167640" marT="83820" marB="83820" anchor="ctr"/>
                </a:tc>
                <a:tc>
                  <a:txBody>
                    <a:bodyPr/>
                    <a:lstStyle/>
                    <a:p>
                      <a:r>
                        <a:rPr lang="en-GB" sz="1000" dirty="0"/>
                        <a:t>Through the Personal, Social, Health and Economics provision at </a:t>
                      </a:r>
                      <a:r>
                        <a:rPr lang="en-GB" sz="1000" dirty="0" err="1"/>
                        <a:t>Flookburgh</a:t>
                      </a:r>
                      <a:r>
                        <a:rPr lang="en-GB" sz="1000" dirty="0"/>
                        <a:t> CE Primary school, our children will:</a:t>
                      </a:r>
                    </a:p>
                    <a:p>
                      <a:pPr marL="171450" lvl="0" indent="-171450">
                        <a:buFont typeface="Arial"/>
                        <a:buChar char="•"/>
                      </a:pPr>
                      <a:r>
                        <a:rPr lang="en-GB" sz="1000" dirty="0"/>
                        <a:t>develop the knowledge and skills needed to lead confident, healthy and independent lives, in order to become informed active citizens.</a:t>
                      </a:r>
                    </a:p>
                    <a:p>
                      <a:pPr marL="171450" lvl="0" indent="-171450">
                        <a:buFont typeface="Arial"/>
                        <a:buChar char="•"/>
                      </a:pPr>
                      <a:r>
                        <a:rPr lang="en-GB" sz="1000" b="0" i="0" u="none" strike="noStrike" noProof="0" dirty="0">
                          <a:latin typeface="Gill Sans MT"/>
                        </a:rPr>
                        <a:t>develop healthy, respectful relationships (including when online) and an essential understanding of how to be healthy. </a:t>
                      </a:r>
                      <a:endParaRPr lang="en-GB" sz="1000" dirty="0"/>
                    </a:p>
                    <a:p>
                      <a:pPr marL="171450" lvl="0" indent="-171450">
                        <a:buFont typeface="Arial"/>
                        <a:buChar char="•"/>
                      </a:pPr>
                      <a:r>
                        <a:rPr lang="en-GB" sz="1000" b="0" i="0" u="none" strike="noStrike" noProof="0" dirty="0">
                          <a:latin typeface="Gill Sans MT"/>
                        </a:rPr>
                        <a:t>develop the qualities and attributes that children need to manage opportunities, challenges and responsibilities as they grow up, enabling them to thrive as individuals, family members and members of society.</a:t>
                      </a:r>
                      <a:endParaRPr lang="en-GB" sz="1000" dirty="0"/>
                    </a:p>
                    <a:p>
                      <a:pPr marL="171450" lvl="0" indent="-171450">
                        <a:buFont typeface="Arial"/>
                        <a:buChar char="•"/>
                      </a:pPr>
                      <a:r>
                        <a:rPr lang="en-GB" sz="1000" b="0" i="0" u="none" strike="noStrike" noProof="0" dirty="0">
                          <a:latin typeface="Gill Sans MT"/>
                        </a:rPr>
                        <a:t>Be taught how to stay safe and healthy, and by building self-esteem, resilience and empathy through positive mental attitudes and growth mindset. </a:t>
                      </a:r>
                      <a:endParaRPr lang="en-GB" sz="1000" dirty="0"/>
                    </a:p>
                    <a:p>
                      <a:pPr marL="0" lvl="0" indent="0">
                        <a:buNone/>
                      </a:pPr>
                      <a:r>
                        <a:rPr lang="en-GB" sz="1000" b="0" i="0" u="none" strike="noStrike" noProof="0" dirty="0">
                          <a:latin typeface="Gill Sans MT"/>
                        </a:rPr>
                        <a:t>Our effective PSHE curriculum enables staff to raise aspirations for all pupils. </a:t>
                      </a:r>
                      <a:endParaRPr lang="en-GB" sz="1000"/>
                    </a:p>
                  </a:txBody>
                  <a:tcPr marL="167640" marR="167640" marT="83820" marB="83820"/>
                </a:tc>
                <a:extLst>
                  <a:ext uri="{0D108BD9-81ED-4DB2-BD59-A6C34878D82A}">
                    <a16:rowId xmlns:a16="http://schemas.microsoft.com/office/drawing/2014/main" val="1669259483"/>
                  </a:ext>
                </a:extLst>
              </a:tr>
              <a:tr h="1933771">
                <a:tc>
                  <a:txBody>
                    <a:bodyPr/>
                    <a:lstStyle/>
                    <a:p>
                      <a:pPr algn="ctr"/>
                      <a:r>
                        <a:rPr lang="en-GB" sz="1400" dirty="0"/>
                        <a:t>Implementation</a:t>
                      </a:r>
                    </a:p>
                  </a:txBody>
                  <a:tcPr marL="167640" marR="167640" marT="83820" marB="83820" anchor="ctr"/>
                </a:tc>
                <a:tc>
                  <a:txBody>
                    <a:bodyPr/>
                    <a:lstStyle/>
                    <a:p>
                      <a:r>
                        <a:rPr lang="en-GB" sz="1000" dirty="0">
                          <a:solidFill>
                            <a:schemeClr val="tx1"/>
                          </a:solidFill>
                        </a:rPr>
                        <a:t>PSHE at </a:t>
                      </a:r>
                      <a:r>
                        <a:rPr lang="en-GB" sz="1000" dirty="0" err="1">
                          <a:solidFill>
                            <a:schemeClr val="tx1"/>
                          </a:solidFill>
                        </a:rPr>
                        <a:t>Flookburgh</a:t>
                      </a:r>
                      <a:r>
                        <a:rPr lang="en-GB" sz="1000" dirty="0">
                          <a:solidFill>
                            <a:schemeClr val="tx1"/>
                          </a:solidFill>
                        </a:rPr>
                        <a:t> is taught age appropriately and based upon conversations and observations which have arisen in the classroom. Children across both Key Stage 1 and 2 follow both Coram Life Education, but also build upon objectives of learning through teaching delivered when it is appropriate or needed.</a:t>
                      </a:r>
                      <a:endParaRPr lang="en-US" dirty="0">
                        <a:solidFill>
                          <a:schemeClr val="tx1"/>
                        </a:solidFill>
                      </a:endParaRPr>
                    </a:p>
                    <a:p>
                      <a:pPr marL="171450" lvl="0" indent="-171450">
                        <a:buFont typeface="Arial"/>
                        <a:buChar char="•"/>
                      </a:pPr>
                      <a:r>
                        <a:rPr lang="en-GB" sz="1000" dirty="0">
                          <a:solidFill>
                            <a:schemeClr val="tx1"/>
                          </a:solidFill>
                        </a:rPr>
                        <a:t>Each of the 3 'topic' areas are divided into the three terms, so it is clear where children can build upon prior learning.</a:t>
                      </a:r>
                    </a:p>
                    <a:p>
                      <a:pPr marL="171450" lvl="0" indent="-171450">
                        <a:buFont typeface="Arial"/>
                        <a:buChar char="•"/>
                      </a:pPr>
                      <a:r>
                        <a:rPr lang="en-GB" sz="1000" dirty="0">
                          <a:solidFill>
                            <a:schemeClr val="tx1"/>
                          </a:solidFill>
                        </a:rPr>
                        <a:t>Conversations that arise unintendedly in the classroom, mean that teachers can record and build upon relevant knowledge through recordings and planning.</a:t>
                      </a:r>
                    </a:p>
                    <a:p>
                      <a:pPr marL="171450" lvl="0" indent="-171450">
                        <a:buFont typeface="Arial"/>
                        <a:buChar char="•"/>
                      </a:pPr>
                      <a:r>
                        <a:rPr lang="en-GB" sz="1000" dirty="0">
                          <a:solidFill>
                            <a:schemeClr val="tx1"/>
                          </a:solidFill>
                        </a:rPr>
                        <a:t>Teachers can implement ideas through a variety of means including Philosophy for Children discussions and sessions and during '</a:t>
                      </a:r>
                      <a:r>
                        <a:rPr lang="en-GB" sz="1000" dirty="0" err="1">
                          <a:solidFill>
                            <a:schemeClr val="tx1"/>
                          </a:solidFill>
                        </a:rPr>
                        <a:t>Questful</a:t>
                      </a:r>
                      <a:r>
                        <a:rPr lang="en-GB" sz="1000" dirty="0">
                          <a:solidFill>
                            <a:schemeClr val="tx1"/>
                          </a:solidFill>
                        </a:rPr>
                        <a:t> RE'</a:t>
                      </a:r>
                    </a:p>
                    <a:p>
                      <a:pPr marL="171450" lvl="0" indent="-171450">
                        <a:buFont typeface="Arial"/>
                        <a:buChar char="•"/>
                      </a:pPr>
                      <a:r>
                        <a:rPr lang="en-GB" sz="1000" dirty="0">
                          <a:solidFill>
                            <a:schemeClr val="tx1"/>
                          </a:solidFill>
                        </a:rPr>
                        <a:t>Learning is relevant and realistic; children are engaged in practical sessions such as role-playing phoning for emergency help or who to turn to in times of crisis.</a:t>
                      </a:r>
                    </a:p>
                  </a:txBody>
                  <a:tcPr marL="167640" marR="167640" marT="83820" marB="83820"/>
                </a:tc>
                <a:extLst>
                  <a:ext uri="{0D108BD9-81ED-4DB2-BD59-A6C34878D82A}">
                    <a16:rowId xmlns:a16="http://schemas.microsoft.com/office/drawing/2014/main" val="2375368939"/>
                  </a:ext>
                </a:extLst>
              </a:tr>
              <a:tr h="1933771">
                <a:tc>
                  <a:txBody>
                    <a:bodyPr/>
                    <a:lstStyle/>
                    <a:p>
                      <a:pPr algn="ctr"/>
                      <a:r>
                        <a:rPr lang="en-GB" sz="1400" dirty="0"/>
                        <a:t>Impact</a:t>
                      </a:r>
                    </a:p>
                  </a:txBody>
                  <a:tcPr marL="167640" marR="167640" marT="83820" marB="83820" anchor="ctr"/>
                </a:tc>
                <a:tc>
                  <a:txBody>
                    <a:bodyPr/>
                    <a:lstStyle/>
                    <a:p>
                      <a:r>
                        <a:rPr lang="en-GB" sz="1000" dirty="0"/>
                        <a:t>Our children will become willing, resilient and adaptable. Our children will develop through a growth mindset that allows them to thrive through their inbuilt urge to succeed. The school's message of "together, we believe anything is possible" reinforces for children the 'I can' attitude they will have developed throughout their schooling.</a:t>
                      </a:r>
                    </a:p>
                    <a:p>
                      <a:pPr marL="171450" lvl="0" indent="-171450">
                        <a:buFont typeface="Arial"/>
                        <a:buChar char="•"/>
                      </a:pPr>
                      <a:r>
                        <a:rPr lang="en-GB" sz="1000" dirty="0"/>
                        <a:t>Children have a clear understanding of what it means to be active and influential members of our wider community and will have collected a toolkit of skills to help them approach a range of situations they may find themselves in within modern life.</a:t>
                      </a:r>
                    </a:p>
                    <a:p>
                      <a:pPr marL="171450" lvl="0" indent="-171450">
                        <a:buFont typeface="Arial"/>
                        <a:buChar char="•"/>
                      </a:pPr>
                      <a:r>
                        <a:rPr lang="en-GB" sz="1000" dirty="0"/>
                        <a:t>Children have a good understanding of their own and other's emotions and be able to verbalise this with continually increasing vocabulary. They will be aware of how this links to managing their own mental health and well-being and how to stay safe.</a:t>
                      </a:r>
                    </a:p>
                    <a:p>
                      <a:pPr marL="171450" lvl="0" indent="-171450">
                        <a:buFont typeface="Arial"/>
                        <a:buChar char="•"/>
                      </a:pPr>
                      <a:r>
                        <a:rPr lang="en-GB" sz="1000" dirty="0"/>
                        <a:t>Children also recognise and apply the Christian Values we have taught, and the British Values of Democracy, Tolerance, Mutual Respect, Rule of Law and Liberty. </a:t>
                      </a:r>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We are all in this together! </a:t>
            </a:r>
          </a:p>
          <a:p>
            <a:pPr algn="ctr"/>
            <a:endParaRPr lang="en-US"/>
          </a:p>
          <a:p>
            <a:pPr algn="ctr"/>
            <a:r>
              <a:rPr lang="en-US">
                <a:ea typeface="+mn-lt"/>
                <a:cs typeface="+mn-lt"/>
              </a:rPr>
              <a:t>We will work daily on the importance of understanding your emotions and feelings as well as </a:t>
            </a:r>
            <a:r>
              <a:rPr lang="en-US" err="1">
                <a:ea typeface="+mn-lt"/>
                <a:cs typeface="+mn-lt"/>
              </a:rPr>
              <a:t>recognising</a:t>
            </a:r>
            <a:r>
              <a:rPr lang="en-US">
                <a:ea typeface="+mn-lt"/>
                <a:cs typeface="+mn-lt"/>
              </a:rPr>
              <a:t> it within someone else. By building our self-confidence we will find it easier to make friends and play cooperatively. </a:t>
            </a:r>
          </a:p>
          <a:p>
            <a:pPr algn="ctr"/>
            <a:endParaRPr lang="en-US"/>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4198642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3600" cap="none"/>
              <a:t>Religious Education</a:t>
            </a:r>
            <a:endParaRPr lang="en-US"/>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3020531411"/>
              </p:ext>
            </p:extLst>
          </p:nvPr>
        </p:nvGraphicFramePr>
        <p:xfrm>
          <a:off x="4932884" y="102124"/>
          <a:ext cx="6966923" cy="6668425"/>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450098">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967099">
                <a:tc>
                  <a:txBody>
                    <a:bodyPr/>
                    <a:lstStyle/>
                    <a:p>
                      <a:pPr algn="ctr"/>
                      <a:r>
                        <a:rPr lang="en-US" sz="1400" dirty="0"/>
                        <a:t>Intent</a:t>
                      </a:r>
                      <a:endParaRPr lang="en-GB" sz="1400" dirty="0"/>
                    </a:p>
                  </a:txBody>
                  <a:tcPr marL="167640" marR="167640" marT="83820" marB="83820" anchor="ctr"/>
                </a:tc>
                <a:tc>
                  <a:txBody>
                    <a:bodyPr/>
                    <a:lstStyle/>
                    <a:p>
                      <a:pPr algn="l" rtl="0" fontAlgn="base"/>
                      <a:r>
                        <a:rPr lang="en-US" sz="900" b="0" i="0" dirty="0">
                          <a:solidFill>
                            <a:srgbClr val="000000"/>
                          </a:solidFill>
                          <a:effectLst/>
                          <a:latin typeface="Calibri"/>
                        </a:rPr>
                        <a:t>RE in our school expresses and strengthens our vision, ethos and values through enabling pupils:</a:t>
                      </a:r>
                    </a:p>
                    <a:p>
                      <a:pPr algn="l" rtl="0" fontAlgn="base"/>
                      <a:endParaRPr lang="en-US" sz="900" b="0" i="0" dirty="0">
                        <a:solidFill>
                          <a:srgbClr val="000000"/>
                        </a:solidFill>
                        <a:effectLst/>
                        <a:latin typeface="Calibri"/>
                      </a:endParaRPr>
                    </a:p>
                    <a:p>
                      <a:pPr marL="171450" indent="-171450" algn="l" rtl="0" fontAlgn="base">
                        <a:buFont typeface="Arial" panose="020B0604020202020204" pitchFamily="34" charset="0"/>
                        <a:buChar char="•"/>
                      </a:pPr>
                      <a:r>
                        <a:rPr lang="en-US" sz="900" b="0" i="0" dirty="0">
                          <a:solidFill>
                            <a:srgbClr val="000000"/>
                          </a:solidFill>
                          <a:effectLst/>
                          <a:latin typeface="Calibri"/>
                        </a:rPr>
                        <a:t>To know about and understand Christianity as a diverse global living faith through the exploration of core beliefs using an approach that critically engages with biblical text.</a:t>
                      </a:r>
                    </a:p>
                    <a:p>
                      <a:pPr marL="171450" indent="-171450" algn="l" rtl="0" fontAlgn="base">
                        <a:buFont typeface="Arial" panose="020B0604020202020204" pitchFamily="34" charset="0"/>
                        <a:buChar char="•"/>
                      </a:pPr>
                      <a:r>
                        <a:rPr lang="en-US" sz="900" b="0" i="0" dirty="0">
                          <a:solidFill>
                            <a:srgbClr val="000000"/>
                          </a:solidFill>
                          <a:effectLst/>
                          <a:latin typeface="Calibri"/>
                        </a:rPr>
                        <a:t>To gain knowledge and understanding of a range of religions and worldviews appreciating diversity, continuity and change within the religions and worldviews being studied</a:t>
                      </a:r>
                    </a:p>
                    <a:p>
                      <a:pPr marL="171450" indent="-171450" algn="l" rtl="0" fontAlgn="base">
                        <a:buFont typeface="Arial" panose="020B0604020202020204" pitchFamily="34" charset="0"/>
                        <a:buChar char="•"/>
                      </a:pPr>
                      <a:r>
                        <a:rPr lang="en-US" sz="900" b="0" i="0" dirty="0">
                          <a:solidFill>
                            <a:srgbClr val="000000"/>
                          </a:solidFill>
                          <a:effectLst/>
                          <a:latin typeface="Calibri"/>
                        </a:rPr>
                        <a:t>To facilitate pupils to engage with challenging questions of meaning and purpose raised by human </a:t>
                      </a:r>
                      <a:r>
                        <a:rPr lang="en-US" sz="900" b="0" i="0" err="1">
                          <a:solidFill>
                            <a:srgbClr val="000000"/>
                          </a:solidFill>
                          <a:effectLst/>
                          <a:latin typeface="Calibri"/>
                        </a:rPr>
                        <a:t>existance</a:t>
                      </a:r>
                      <a:r>
                        <a:rPr lang="en-US" sz="900" b="0" i="0" dirty="0">
                          <a:solidFill>
                            <a:srgbClr val="000000"/>
                          </a:solidFill>
                          <a:effectLst/>
                          <a:latin typeface="Calibri"/>
                        </a:rPr>
                        <a:t> and studies</a:t>
                      </a:r>
                    </a:p>
                    <a:p>
                      <a:pPr marL="171450" indent="-171450" algn="l" rtl="0" fontAlgn="base">
                        <a:buFont typeface="Arial" panose="020B0604020202020204" pitchFamily="34" charset="0"/>
                        <a:buChar char="•"/>
                      </a:pPr>
                      <a:r>
                        <a:rPr lang="en-US" sz="900" b="0" i="0" dirty="0">
                          <a:solidFill>
                            <a:srgbClr val="000000"/>
                          </a:solidFill>
                          <a:effectLst/>
                          <a:latin typeface="Calibri"/>
                        </a:rPr>
                        <a:t>To </a:t>
                      </a:r>
                      <a:r>
                        <a:rPr lang="en-US" sz="900" b="0" i="0" err="1">
                          <a:solidFill>
                            <a:srgbClr val="000000"/>
                          </a:solidFill>
                          <a:effectLst/>
                          <a:latin typeface="Calibri"/>
                        </a:rPr>
                        <a:t>recognise</a:t>
                      </a:r>
                      <a:r>
                        <a:rPr lang="en-US" sz="900" b="0" i="0" dirty="0">
                          <a:solidFill>
                            <a:srgbClr val="000000"/>
                          </a:solidFill>
                          <a:effectLst/>
                          <a:latin typeface="Calibri"/>
                        </a:rPr>
                        <a:t> the concept of religion and its continuing influence on </a:t>
                      </a:r>
                      <a:r>
                        <a:rPr lang="en-US" sz="900" b="0" i="0" err="1">
                          <a:solidFill>
                            <a:srgbClr val="000000"/>
                          </a:solidFill>
                          <a:effectLst/>
                          <a:latin typeface="Calibri"/>
                        </a:rPr>
                        <a:t>Britains</a:t>
                      </a:r>
                      <a:r>
                        <a:rPr lang="en-US" sz="900" b="0" i="0" dirty="0">
                          <a:solidFill>
                            <a:srgbClr val="000000"/>
                          </a:solidFill>
                          <a:effectLst/>
                          <a:latin typeface="Calibri"/>
                        </a:rPr>
                        <a:t>’ cultural heritage and the lives of individuals and societies in different times, cultures and places.</a:t>
                      </a:r>
                    </a:p>
                    <a:p>
                      <a:pPr marL="171450" indent="-171450" algn="l" rtl="0" fontAlgn="base">
                        <a:buFont typeface="Arial" panose="020B0604020202020204" pitchFamily="34" charset="0"/>
                        <a:buChar char="•"/>
                      </a:pPr>
                      <a:r>
                        <a:rPr lang="en-US" sz="900" b="0" i="0" dirty="0">
                          <a:solidFill>
                            <a:srgbClr val="000000"/>
                          </a:solidFill>
                          <a:effectLst/>
                          <a:latin typeface="Calibri"/>
                        </a:rPr>
                        <a:t>To explore their own religious, spiritual and philosophical ways of living, believing and thinking</a:t>
                      </a:r>
                      <a:endParaRPr lang="en-GB" sz="900" kern="1200" dirty="0">
                        <a:solidFill>
                          <a:schemeClr val="dk1"/>
                        </a:solidFill>
                        <a:effectLst/>
                        <a:latin typeface="Calibri"/>
                        <a:ea typeface="+mn-ea"/>
                        <a:cs typeface="Calibri"/>
                      </a:endParaRPr>
                    </a:p>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1" dirty="0">
                          <a:solidFill>
                            <a:srgbClr val="000000"/>
                          </a:solidFill>
                          <a:effectLst/>
                          <a:latin typeface="Calibri"/>
                        </a:rPr>
                        <a:t>National Society RE Statement of Entitlement 2019</a:t>
                      </a:r>
                      <a:endParaRPr lang="en-US" sz="900" b="0" i="0" dirty="0">
                        <a:solidFill>
                          <a:srgbClr val="000000"/>
                        </a:solidFill>
                        <a:effectLst/>
                        <a:latin typeface="Calibri"/>
                      </a:endParaRPr>
                    </a:p>
                  </a:txBody>
                  <a:tcPr marL="167640" marR="167640" marT="83820" marB="83820"/>
                </a:tc>
                <a:extLst>
                  <a:ext uri="{0D108BD9-81ED-4DB2-BD59-A6C34878D82A}">
                    <a16:rowId xmlns:a16="http://schemas.microsoft.com/office/drawing/2014/main" val="1669259483"/>
                  </a:ext>
                </a:extLst>
              </a:tr>
              <a:tr h="2484181">
                <a:tc>
                  <a:txBody>
                    <a:bodyPr/>
                    <a:lstStyle/>
                    <a:p>
                      <a:pPr algn="ctr"/>
                      <a:r>
                        <a:rPr lang="en-GB" sz="1400" dirty="0"/>
                        <a:t>Implementation</a:t>
                      </a:r>
                    </a:p>
                  </a:txBody>
                  <a:tcPr marL="167640" marR="167640" marT="83820" marB="83820" anchor="ctr"/>
                </a:tc>
                <a:tc>
                  <a:txBody>
                    <a:bodyPr/>
                    <a:lstStyle/>
                    <a:p>
                      <a:pPr>
                        <a:lnSpc>
                          <a:spcPct val="100000"/>
                        </a:lnSpc>
                      </a:pPr>
                      <a:r>
                        <a:rPr lang="en-GB" sz="900" kern="1200" dirty="0">
                          <a:solidFill>
                            <a:schemeClr val="dk1"/>
                          </a:solidFill>
                          <a:effectLst/>
                          <a:latin typeface="Calibri"/>
                          <a:ea typeface="+mn-ea"/>
                          <a:cs typeface="Calibri"/>
                        </a:rPr>
                        <a:t>As a Foundation school we have adopted the Cumbria Local Authority agreed syllabus; we implement our intent through:</a:t>
                      </a:r>
                    </a:p>
                    <a:p>
                      <a:pPr marL="171450" indent="-171450">
                        <a:lnSpc>
                          <a:spcPct val="100000"/>
                        </a:lnSpc>
                        <a:spcAft>
                          <a:spcPts val="60"/>
                        </a:spcAft>
                        <a:buFont typeface="Arial" panose="020B0604020202020204" pitchFamily="34" charset="0"/>
                        <a:buChar char="•"/>
                      </a:pPr>
                      <a:r>
                        <a:rPr lang="en-US" sz="900" kern="1200" dirty="0">
                          <a:solidFill>
                            <a:schemeClr val="dk1"/>
                          </a:solidFill>
                          <a:effectLst/>
                          <a:latin typeface="Calibri"/>
                          <a:ea typeface="+mn-ea"/>
                          <a:cs typeface="Calibri"/>
                        </a:rPr>
                        <a:t>E</a:t>
                      </a:r>
                      <a:r>
                        <a:rPr lang="en-GB" sz="900" kern="1200" err="1">
                          <a:solidFill>
                            <a:schemeClr val="dk1"/>
                          </a:solidFill>
                          <a:effectLst/>
                          <a:latin typeface="Calibri"/>
                          <a:ea typeface="+mn-ea"/>
                          <a:cs typeface="Calibri"/>
                        </a:rPr>
                        <a:t>nsuring</a:t>
                      </a:r>
                      <a:r>
                        <a:rPr lang="en-GB" sz="900" kern="1200" dirty="0">
                          <a:solidFill>
                            <a:schemeClr val="dk1"/>
                          </a:solidFill>
                          <a:effectLst/>
                          <a:latin typeface="Calibri"/>
                          <a:ea typeface="+mn-ea"/>
                          <a:cs typeface="Calibri"/>
                        </a:rPr>
                        <a:t> there is clear progression for all children from EYFS to the end of KS2</a:t>
                      </a:r>
                    </a:p>
                    <a:p>
                      <a:pPr marL="171450" indent="-171450">
                        <a:lnSpc>
                          <a:spcPct val="100000"/>
                        </a:lnSpc>
                        <a:spcAft>
                          <a:spcPts val="60"/>
                        </a:spcAft>
                        <a:buFont typeface="Arial" panose="020B0604020202020204" pitchFamily="34" charset="0"/>
                        <a:buChar char="•"/>
                      </a:pPr>
                      <a:r>
                        <a:rPr lang="en-US" sz="900" kern="1200" dirty="0">
                          <a:solidFill>
                            <a:schemeClr val="dk1"/>
                          </a:solidFill>
                          <a:effectLst/>
                          <a:latin typeface="Calibri"/>
                          <a:ea typeface="+mn-ea"/>
                          <a:cs typeface="Calibri"/>
                        </a:rPr>
                        <a:t>Q</a:t>
                      </a:r>
                      <a:r>
                        <a:rPr lang="en-GB" sz="900" kern="1200" err="1">
                          <a:solidFill>
                            <a:schemeClr val="dk1"/>
                          </a:solidFill>
                          <a:effectLst/>
                          <a:latin typeface="Calibri"/>
                          <a:ea typeface="+mn-ea"/>
                          <a:cs typeface="Calibri"/>
                        </a:rPr>
                        <a:t>uality</a:t>
                      </a:r>
                      <a:r>
                        <a:rPr lang="en-GB" sz="900" kern="1200" dirty="0">
                          <a:solidFill>
                            <a:schemeClr val="dk1"/>
                          </a:solidFill>
                          <a:effectLst/>
                          <a:latin typeface="Calibri"/>
                          <a:ea typeface="+mn-ea"/>
                          <a:cs typeface="Calibri"/>
                        </a:rPr>
                        <a:t> First Teaching ensures clear learning outcomes for all based on the expectations of the RE syllabus; '</a:t>
                      </a:r>
                      <a:r>
                        <a:rPr lang="en-GB" sz="900" kern="1200" err="1">
                          <a:solidFill>
                            <a:schemeClr val="dk1"/>
                          </a:solidFill>
                          <a:effectLst/>
                          <a:latin typeface="Calibri"/>
                          <a:ea typeface="+mn-ea"/>
                          <a:cs typeface="Calibri"/>
                        </a:rPr>
                        <a:t>Questful</a:t>
                      </a:r>
                      <a:r>
                        <a:rPr lang="en-GB" sz="900" kern="1200" dirty="0">
                          <a:solidFill>
                            <a:schemeClr val="dk1"/>
                          </a:solidFill>
                          <a:effectLst/>
                          <a:latin typeface="Calibri"/>
                          <a:ea typeface="+mn-ea"/>
                          <a:cs typeface="Calibri"/>
                        </a:rPr>
                        <a:t> RE' through the Blackburn Diocese and Understanding Christianity Units of Work </a:t>
                      </a:r>
                    </a:p>
                    <a:p>
                      <a:pPr marL="171450" indent="-171450">
                        <a:lnSpc>
                          <a:spcPct val="100000"/>
                        </a:lnSpc>
                        <a:spcAft>
                          <a:spcPts val="60"/>
                        </a:spcAft>
                        <a:buFont typeface="Arial" panose="020B0604020202020204" pitchFamily="34" charset="0"/>
                        <a:buChar char="•"/>
                      </a:pPr>
                      <a:r>
                        <a:rPr lang="en-GB" sz="900" kern="1200" dirty="0">
                          <a:solidFill>
                            <a:schemeClr val="dk1"/>
                          </a:solidFill>
                          <a:effectLst/>
                          <a:latin typeface="Calibri"/>
                          <a:ea typeface="+mn-ea"/>
                          <a:cs typeface="Calibri"/>
                        </a:rPr>
                        <a:t>Ensuring RE is taught for at least 5% of curriculum time and inclusion and differentiation for children with SEND and EAL are an integral part of RE planning and teaching </a:t>
                      </a:r>
                    </a:p>
                    <a:p>
                      <a:pPr marL="171450" lvl="0" indent="-171450">
                        <a:lnSpc>
                          <a:spcPct val="100000"/>
                        </a:lnSpc>
                        <a:spcAft>
                          <a:spcPts val="60"/>
                        </a:spcAft>
                        <a:buFont typeface="Arial" panose="020B0604020202020204" pitchFamily="34" charset="0"/>
                        <a:buChar char="•"/>
                      </a:pPr>
                      <a:r>
                        <a:rPr lang="en-GB" sz="900" kern="1200" dirty="0">
                          <a:solidFill>
                            <a:schemeClr val="dk1"/>
                          </a:solidFill>
                          <a:effectLst/>
                          <a:latin typeface="Calibri"/>
                          <a:ea typeface="+mn-ea"/>
                          <a:cs typeface="Calibri"/>
                        </a:rPr>
                        <a:t>Enhancing RE teaching and pupil experience through inviting a range of visitors from varied faiths and beliefs into school to support the teaching of RE including visits to a variety of places of worship such as Mosques, Kingdom Halls, Buddhist Temples and churches</a:t>
                      </a:r>
                    </a:p>
                    <a:p>
                      <a:pPr marL="171450" lvl="0" indent="-171450">
                        <a:lnSpc>
                          <a:spcPct val="100000"/>
                        </a:lnSpc>
                        <a:spcAft>
                          <a:spcPts val="60"/>
                        </a:spcAft>
                        <a:buFont typeface="Arial" panose="020B0604020202020204" pitchFamily="34" charset="0"/>
                        <a:buChar char="•"/>
                      </a:pPr>
                      <a:r>
                        <a:rPr lang="en-GB" sz="900" kern="1200" dirty="0">
                          <a:solidFill>
                            <a:schemeClr val="dk1"/>
                          </a:solidFill>
                          <a:effectLst/>
                          <a:latin typeface="Calibri"/>
                          <a:ea typeface="+mn-ea"/>
                          <a:cs typeface="Calibri"/>
                        </a:rPr>
                        <a:t>Our use of ‘Big Questions’ provides opportunities for our children to reflect on their personal responses to issues; encouraging critical thinking skills so that children can make connections with their own lives and the lives of others- this also is carefully linked with Philosophy for Children sessions</a:t>
                      </a:r>
                    </a:p>
                    <a:p>
                      <a:pPr marL="171450" lvl="0" indent="-171450">
                        <a:lnSpc>
                          <a:spcPct val="100000"/>
                        </a:lnSpc>
                        <a:spcAft>
                          <a:spcPts val="60"/>
                        </a:spcAft>
                        <a:buFont typeface="Arial" panose="020B0604020202020204" pitchFamily="34" charset="0"/>
                        <a:buChar char="•"/>
                      </a:pPr>
                      <a:r>
                        <a:rPr lang="en-US" sz="900" kern="1200" dirty="0">
                          <a:solidFill>
                            <a:schemeClr val="dk1"/>
                          </a:solidFill>
                          <a:effectLst/>
                          <a:latin typeface="Calibri"/>
                          <a:ea typeface="+mn-ea"/>
                          <a:cs typeface="Calibri"/>
                        </a:rPr>
                        <a:t>R</a:t>
                      </a:r>
                      <a:r>
                        <a:rPr lang="en-GB" sz="900" kern="1200" err="1">
                          <a:solidFill>
                            <a:schemeClr val="dk1"/>
                          </a:solidFill>
                          <a:effectLst/>
                          <a:latin typeface="Calibri"/>
                          <a:ea typeface="+mn-ea"/>
                          <a:cs typeface="Calibri"/>
                        </a:rPr>
                        <a:t>egular</a:t>
                      </a:r>
                      <a:r>
                        <a:rPr lang="en-GB" sz="900" kern="1200" dirty="0">
                          <a:solidFill>
                            <a:schemeClr val="dk1"/>
                          </a:solidFill>
                          <a:effectLst/>
                          <a:latin typeface="Calibri"/>
                          <a:ea typeface="+mn-ea"/>
                          <a:cs typeface="Calibri"/>
                        </a:rPr>
                        <a:t> CPD opportunities are undertaken by all teaching staff to refresh, knowledge and understanding and promote collaboration between colleagues</a:t>
                      </a:r>
                    </a:p>
                  </a:txBody>
                  <a:tcPr marL="167640" marR="167640" marT="83820" marB="83820"/>
                </a:tc>
                <a:extLst>
                  <a:ext uri="{0D108BD9-81ED-4DB2-BD59-A6C34878D82A}">
                    <a16:rowId xmlns:a16="http://schemas.microsoft.com/office/drawing/2014/main" val="2375368939"/>
                  </a:ext>
                </a:extLst>
              </a:tr>
              <a:tr h="1767047">
                <a:tc>
                  <a:txBody>
                    <a:bodyPr/>
                    <a:lstStyle/>
                    <a:p>
                      <a:pPr algn="ctr"/>
                      <a:r>
                        <a:rPr lang="en-GB" sz="1400" dirty="0"/>
                        <a:t>Impact</a:t>
                      </a:r>
                    </a:p>
                  </a:txBody>
                  <a:tcPr marL="167640" marR="167640" marT="83820" marB="83820" anchor="ctr"/>
                </a:tc>
                <a:tc>
                  <a:txBody>
                    <a:bodyPr/>
                    <a:lstStyle/>
                    <a:p>
                      <a:pPr marL="171450" indent="-171450">
                        <a:buFont typeface="Arial" panose="020B0604020202020204" pitchFamily="34" charset="0"/>
                        <a:buChar char="•"/>
                      </a:pPr>
                      <a:r>
                        <a:rPr lang="en-US" sz="900" dirty="0">
                          <a:latin typeface="Calibri"/>
                          <a:cs typeface="Calibri"/>
                        </a:rPr>
                        <a:t>Our children are able to give insightful, informed and thoughtful responses to their understanding of Christianity around the world</a:t>
                      </a:r>
                    </a:p>
                    <a:p>
                      <a:pPr marL="171450" indent="-171450">
                        <a:buFont typeface="Arial" panose="020B0604020202020204" pitchFamily="34" charset="0"/>
                        <a:buChar char="•"/>
                      </a:pPr>
                      <a:r>
                        <a:rPr lang="en-US" sz="900" dirty="0">
                          <a:latin typeface="Calibri"/>
                          <a:cs typeface="Calibri"/>
                        </a:rPr>
                        <a:t>Respect and understanding of the diversity of peoples’ views and beliefs including those of people with no-faith, increases children’s abilities to be open to different faith systems and cultures and the impact this has on society as a whole</a:t>
                      </a:r>
                    </a:p>
                    <a:p>
                      <a:pPr marL="171450" indent="-171450">
                        <a:buFont typeface="Arial" panose="020B0604020202020204" pitchFamily="34" charset="0"/>
                        <a:buChar char="•"/>
                      </a:pPr>
                      <a:r>
                        <a:rPr lang="en-US" sz="900" dirty="0">
                          <a:latin typeface="Calibri"/>
                          <a:cs typeface="Calibri"/>
                        </a:rPr>
                        <a:t>Children debate and question, with integrity, views and opinions and are able to express their ideas and insights about the nature, significance and impact of religions and worldviews</a:t>
                      </a:r>
                    </a:p>
                    <a:p>
                      <a:pPr marL="171450" indent="-171450">
                        <a:buFont typeface="Arial" panose="020B0604020202020204" pitchFamily="34" charset="0"/>
                        <a:buChar char="•"/>
                      </a:pPr>
                      <a:r>
                        <a:rPr lang="en-US" sz="900" dirty="0">
                          <a:latin typeface="Calibri"/>
                          <a:cs typeface="Calibri"/>
                        </a:rPr>
                        <a:t>The teaching team are confident in within the subject and have a clear, share, whole-school, overview of where we are and what our next steps need to be to improve further as we implement the </a:t>
                      </a:r>
                      <a:r>
                        <a:rPr lang="en-US" sz="900" err="1">
                          <a:latin typeface="Calibri"/>
                          <a:cs typeface="Calibri"/>
                        </a:rPr>
                        <a:t>Questful</a:t>
                      </a:r>
                      <a:r>
                        <a:rPr lang="en-US" sz="900" dirty="0">
                          <a:latin typeface="Calibri"/>
                          <a:cs typeface="Calibri"/>
                        </a:rPr>
                        <a:t> RE scheme of learning</a:t>
                      </a:r>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Through understanding the world around us we will begin to notice similarities and differences between ourselves and others. We will provide opportunities for discussion and stories to promote conversations around different people, cultures and communities. </a:t>
            </a:r>
          </a:p>
          <a:p>
            <a:pPr algn="r"/>
            <a:endParaRPr lang="en-US" i="1">
              <a:ea typeface="+mn-lt"/>
              <a:cs typeface="+mn-lt"/>
            </a:endParaRPr>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3044738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7B342B-3535-454D-A49E-17D823888283}"/>
              </a:ext>
            </a:extLst>
          </p:cNvPr>
          <p:cNvSpPr>
            <a:spLocks noGrp="1"/>
          </p:cNvSpPr>
          <p:nvPr>
            <p:ph type="title"/>
          </p:nvPr>
        </p:nvSpPr>
        <p:spPr>
          <a:xfrm>
            <a:off x="2231136" y="300404"/>
            <a:ext cx="7729728" cy="1188720"/>
          </a:xfrm>
          <a:solidFill>
            <a:schemeClr val="bg1"/>
          </a:solidFill>
        </p:spPr>
        <p:txBody>
          <a:bodyPr>
            <a:normAutofit fontScale="90000"/>
          </a:bodyPr>
          <a:lstStyle/>
          <a:p>
            <a:r>
              <a:rPr lang="en-US" sz="4000" cap="none"/>
              <a:t>Whole School Curriculum Overview</a:t>
            </a:r>
          </a:p>
        </p:txBody>
      </p:sp>
      <p:sp>
        <p:nvSpPr>
          <p:cNvPr id="3" name="Content Placeholder 2">
            <a:extLst>
              <a:ext uri="{FF2B5EF4-FFF2-40B4-BE49-F238E27FC236}">
                <a16:creationId xmlns:a16="http://schemas.microsoft.com/office/drawing/2014/main" id="{71DDE185-22AE-4C3C-8809-F36A1DA9C1B1}"/>
              </a:ext>
            </a:extLst>
          </p:cNvPr>
          <p:cNvSpPr>
            <a:spLocks noGrp="1"/>
          </p:cNvSpPr>
          <p:nvPr>
            <p:ph idx="1"/>
          </p:nvPr>
        </p:nvSpPr>
        <p:spPr>
          <a:xfrm>
            <a:off x="1402671" y="1612769"/>
            <a:ext cx="9374819" cy="3820365"/>
          </a:xfrm>
        </p:spPr>
        <p:txBody>
          <a:bodyPr vert="horz" lIns="91440" tIns="45720" rIns="91440" bIns="45720" rtlCol="0" anchor="t">
            <a:noAutofit/>
          </a:bodyPr>
          <a:lstStyle/>
          <a:p>
            <a:pPr marL="0" indent="0">
              <a:spcBef>
                <a:spcPts val="0"/>
              </a:spcBef>
              <a:buNone/>
            </a:pPr>
            <a:r>
              <a:rPr lang="en-US" sz="1400" dirty="0"/>
              <a:t>The National Curriculum and the Revised Early Years Foundation Framework are statutory documents which underpin what all children must be taught and forms the basis of our school’s curriculum offer.  However, we have the autonomy to decide how the content of the National Curriculum and Revised Early Years Framework is delivered and the approach we take to do this.</a:t>
            </a:r>
          </a:p>
          <a:p>
            <a:pPr marL="0" indent="0">
              <a:spcBef>
                <a:spcPts val="0"/>
              </a:spcBef>
              <a:buNone/>
            </a:pPr>
            <a:endParaRPr lang="en-US" sz="1400"/>
          </a:p>
          <a:p>
            <a:pPr marL="0" indent="0">
              <a:spcBef>
                <a:spcPts val="0"/>
              </a:spcBef>
              <a:buNone/>
            </a:pPr>
            <a:r>
              <a:rPr lang="en-US" sz="1400" dirty="0"/>
              <a:t>Our curriculum has been designed to reflect the needs of our children within the context of the community in which they live and, as such, the curriculum we deliver at </a:t>
            </a:r>
            <a:r>
              <a:rPr lang="en-US" sz="1400" dirty="0" err="1"/>
              <a:t>Flookburgh</a:t>
            </a:r>
            <a:r>
              <a:rPr lang="en-US" sz="1400" dirty="0"/>
              <a:t> CE Primary School is both unique and bespoke.</a:t>
            </a:r>
          </a:p>
          <a:p>
            <a:pPr marL="0" indent="0">
              <a:spcBef>
                <a:spcPts val="0"/>
              </a:spcBef>
              <a:buNone/>
            </a:pPr>
            <a:endParaRPr lang="en-US" sz="1400">
              <a:ea typeface="+mn-lt"/>
              <a:cs typeface="+mn-lt"/>
            </a:endParaRPr>
          </a:p>
          <a:p>
            <a:pPr marL="0" indent="0">
              <a:spcBef>
                <a:spcPts val="0"/>
              </a:spcBef>
              <a:buNone/>
            </a:pPr>
            <a:r>
              <a:rPr lang="en-US" sz="1400" dirty="0"/>
              <a:t>In designing our curriculum, from Early Years Foundation Stage to the end of Key Stage 2, we </a:t>
            </a:r>
            <a:r>
              <a:rPr lang="en-US" sz="1400" dirty="0" err="1"/>
              <a:t>analyse</a:t>
            </a:r>
            <a:r>
              <a:rPr lang="en-US" sz="1400" dirty="0"/>
              <a:t> what our children already know and understand and capture, celebrate and </a:t>
            </a:r>
            <a:r>
              <a:rPr lang="en-US" sz="1400" dirty="0" err="1"/>
              <a:t>capitalise</a:t>
            </a:r>
            <a:r>
              <a:rPr lang="en-US" sz="1400" dirty="0"/>
              <a:t> on life-experiences outside of school to support many aspects of our curriculum offer.   Our design also targets areas where our children need to acquire greater knowledge, understanding and experience.  We achieve this by establishing very early what the children need and build in the necessary ‘cultural capital’ to ensure they are ready to embark on the next stage of their learning journey as successful, independent young people who are able to make a valuable contribution to society as a whole. </a:t>
            </a:r>
            <a:endParaRPr lang="en-US" sz="1400" dirty="0">
              <a:ea typeface="+mn-lt"/>
              <a:cs typeface="+mn-lt"/>
            </a:endParaRPr>
          </a:p>
          <a:p>
            <a:pPr marL="0" indent="0">
              <a:spcBef>
                <a:spcPts val="0"/>
              </a:spcBef>
              <a:buNone/>
            </a:pPr>
            <a:r>
              <a:rPr lang="en-US" sz="1400" dirty="0"/>
              <a:t>In this context, our curriculum is both broad and ambitious, following a clear framework which sets out the aims through which our curriculum will be achieved: </a:t>
            </a:r>
            <a:endParaRPr lang="en-US" sz="1400" dirty="0">
              <a:ea typeface="+mn-lt"/>
              <a:cs typeface="+mn-lt"/>
            </a:endParaRPr>
          </a:p>
          <a:p>
            <a:pPr marL="0" indent="0" algn="ctr">
              <a:buNone/>
            </a:pPr>
            <a:r>
              <a:rPr lang="en-US" sz="1400" dirty="0"/>
              <a:t>‘INTENT, IMPLEMTATION AND IMPACT’</a:t>
            </a:r>
            <a:endParaRPr lang="en-GB" sz="1400" dirty="0"/>
          </a:p>
          <a:p>
            <a:pPr marL="0" indent="0">
              <a:buNone/>
            </a:pPr>
            <a:endParaRPr lang="en-US" sz="2400">
              <a:solidFill>
                <a:srgbClr val="404040"/>
              </a:solidFill>
            </a:endParaRPr>
          </a:p>
        </p:txBody>
      </p:sp>
    </p:spTree>
    <p:extLst>
      <p:ext uri="{BB962C8B-B14F-4D97-AF65-F5344CB8AC3E}">
        <p14:creationId xmlns:p14="http://schemas.microsoft.com/office/powerpoint/2010/main" val="423370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522F6-2EC0-45BE-B3CA-80536A40A252}"/>
              </a:ext>
            </a:extLst>
          </p:cNvPr>
          <p:cNvSpPr>
            <a:spLocks noGrp="1"/>
          </p:cNvSpPr>
          <p:nvPr>
            <p:ph type="title"/>
          </p:nvPr>
        </p:nvSpPr>
        <p:spPr>
          <a:xfrm>
            <a:off x="2231136" y="141732"/>
            <a:ext cx="7729728" cy="827773"/>
          </a:xfrm>
        </p:spPr>
        <p:txBody>
          <a:bodyPr/>
          <a:lstStyle/>
          <a:p>
            <a:r>
              <a:rPr lang="en-GB" err="1"/>
              <a:t>ResourceS</a:t>
            </a:r>
            <a:r>
              <a:rPr lang="en-GB"/>
              <a:t> and Reference GLOSSARY</a:t>
            </a:r>
          </a:p>
        </p:txBody>
      </p:sp>
      <p:sp>
        <p:nvSpPr>
          <p:cNvPr id="3" name="Content Placeholder 2">
            <a:extLst>
              <a:ext uri="{FF2B5EF4-FFF2-40B4-BE49-F238E27FC236}">
                <a16:creationId xmlns:a16="http://schemas.microsoft.com/office/drawing/2014/main" id="{908D0865-C8B6-4538-B81E-F11DE94EF2F2}"/>
              </a:ext>
            </a:extLst>
          </p:cNvPr>
          <p:cNvSpPr>
            <a:spLocks noGrp="1"/>
          </p:cNvSpPr>
          <p:nvPr>
            <p:ph idx="1"/>
          </p:nvPr>
        </p:nvSpPr>
        <p:spPr>
          <a:xfrm>
            <a:off x="345186" y="1076847"/>
            <a:ext cx="11273028" cy="5632122"/>
          </a:xfrm>
          <a:ln>
            <a:solidFill>
              <a:schemeClr val="tx1"/>
            </a:solidFill>
          </a:ln>
        </p:spPr>
        <p:txBody>
          <a:bodyPr vert="horz" lIns="91440" tIns="45720" rIns="91440" bIns="45720" rtlCol="0" anchor="t">
            <a:noAutofit/>
          </a:bodyPr>
          <a:lstStyle/>
          <a:p>
            <a:r>
              <a:rPr lang="en-GB" sz="1050" dirty="0">
                <a:ea typeface="+mn-lt"/>
                <a:cs typeface="+mn-lt"/>
              </a:rPr>
              <a:t>Education Endowment Foundation (EEF) </a:t>
            </a:r>
            <a:r>
              <a:rPr lang="en-GB" sz="1050" dirty="0">
                <a:ea typeface="+mn-lt"/>
                <a:cs typeface="+mn-lt"/>
                <a:hlinkClick r:id="rId2"/>
              </a:rPr>
              <a:t>https://educationendowmentfoundation.org.uk/</a:t>
            </a:r>
            <a:endParaRPr lang="en-GB" sz="1050" dirty="0">
              <a:ea typeface="+mn-lt"/>
              <a:cs typeface="+mn-lt"/>
            </a:endParaRPr>
          </a:p>
          <a:p>
            <a:r>
              <a:rPr lang="en-GB" sz="1050" dirty="0"/>
              <a:t>Music Model Curriculum </a:t>
            </a:r>
            <a:r>
              <a:rPr lang="en-GB" sz="1050" dirty="0">
                <a:ea typeface="+mn-lt"/>
                <a:cs typeface="+mn-lt"/>
                <a:hlinkClick r:id="rId3"/>
              </a:rPr>
              <a:t>https://assets.publishing.service.gov.uk/government/uploads/system/uploads/attachment_data/file/974366/Model_Music_Curriculum_Full.pdf</a:t>
            </a:r>
            <a:endParaRPr lang="en-GB" sz="1050" dirty="0">
              <a:ea typeface="+mn-lt"/>
              <a:cs typeface="+mn-lt"/>
            </a:endParaRPr>
          </a:p>
          <a:p>
            <a:r>
              <a:rPr lang="en-GB" sz="1050" dirty="0"/>
              <a:t>Early Years Birth to 5 </a:t>
            </a:r>
            <a:r>
              <a:rPr lang="en-GB" sz="1050" dirty="0">
                <a:ea typeface="+mn-lt"/>
                <a:cs typeface="+mn-lt"/>
                <a:hlinkClick r:id="rId4"/>
              </a:rPr>
              <a:t>https://www.birthto5matters.org.uk/</a:t>
            </a:r>
            <a:endParaRPr lang="en-GB" sz="1050" dirty="0">
              <a:ea typeface="+mn-lt"/>
              <a:cs typeface="+mn-lt"/>
            </a:endParaRPr>
          </a:p>
          <a:p>
            <a:r>
              <a:rPr lang="en-GB" sz="1050" dirty="0"/>
              <a:t>Blackburn Diocese</a:t>
            </a:r>
            <a:r>
              <a:rPr lang="en-GB" sz="1050" dirty="0">
                <a:ea typeface="+mn-lt"/>
                <a:cs typeface="+mn-lt"/>
              </a:rPr>
              <a:t> RE planning </a:t>
            </a:r>
            <a:r>
              <a:rPr lang="en-GB" sz="1050" dirty="0">
                <a:ea typeface="+mn-lt"/>
                <a:cs typeface="+mn-lt"/>
                <a:hlinkClick r:id="rId5"/>
              </a:rPr>
              <a:t>https://questful-re.org.uk/</a:t>
            </a:r>
            <a:endParaRPr lang="en-GB" sz="1050" dirty="0">
              <a:ea typeface="+mn-lt"/>
              <a:cs typeface="+mn-lt"/>
            </a:endParaRPr>
          </a:p>
          <a:p>
            <a:r>
              <a:rPr lang="en-GB" sz="1050" dirty="0"/>
              <a:t>National Curriculum </a:t>
            </a:r>
            <a:r>
              <a:rPr lang="en-GB" sz="1050" dirty="0">
                <a:ea typeface="+mn-lt"/>
                <a:cs typeface="+mn-lt"/>
                <a:hlinkClick r:id="rId6"/>
              </a:rPr>
              <a:t>https://assets.publishing.service.gov.uk/government/uploads/system/uploads/attachment_data/file/425601/PRIMARY_national_curriculum.pdf</a:t>
            </a:r>
            <a:endParaRPr lang="en-GB" sz="1050" dirty="0">
              <a:ea typeface="+mn-lt"/>
              <a:cs typeface="+mn-lt"/>
            </a:endParaRPr>
          </a:p>
          <a:p>
            <a:r>
              <a:rPr lang="en-GB" sz="1050" dirty="0"/>
              <a:t>Charanga </a:t>
            </a:r>
            <a:r>
              <a:rPr lang="en-GB" sz="1050" dirty="0">
                <a:ea typeface="+mn-lt"/>
                <a:cs typeface="+mn-lt"/>
                <a:hlinkClick r:id="rId7"/>
              </a:rPr>
              <a:t>https://charanga.com/site/</a:t>
            </a:r>
            <a:endParaRPr lang="en-GB" sz="1050" dirty="0">
              <a:ea typeface="+mn-lt"/>
              <a:cs typeface="+mn-lt"/>
            </a:endParaRPr>
          </a:p>
          <a:p>
            <a:r>
              <a:rPr lang="en-GB" sz="1050" dirty="0"/>
              <a:t>White Rose </a:t>
            </a:r>
            <a:r>
              <a:rPr lang="en-GB" sz="1050" dirty="0">
                <a:ea typeface="+mn-lt"/>
                <a:cs typeface="+mn-lt"/>
                <a:hlinkClick r:id="rId8"/>
              </a:rPr>
              <a:t>https://whiterosemaths.com/</a:t>
            </a:r>
            <a:endParaRPr lang="en-GB" sz="1050" dirty="0">
              <a:ea typeface="+mn-lt"/>
              <a:cs typeface="+mn-lt"/>
            </a:endParaRPr>
          </a:p>
          <a:p>
            <a:r>
              <a:rPr lang="en-GB" sz="1050" dirty="0"/>
              <a:t>Cumbria County Council Guidance for Subject Leaders and links with EYFS </a:t>
            </a:r>
          </a:p>
          <a:p>
            <a:r>
              <a:rPr lang="en-GB" sz="1050" dirty="0"/>
              <a:t>Ofsted Research Reviews </a:t>
            </a:r>
            <a:r>
              <a:rPr lang="en-GB" sz="1050" dirty="0">
                <a:ea typeface="+mn-lt"/>
                <a:cs typeface="+mn-lt"/>
                <a:hlinkClick r:id="rId9"/>
              </a:rPr>
              <a:t>https://www.gov.uk/government/collections/curriculum-research-reviews</a:t>
            </a:r>
            <a:endParaRPr lang="en-GB" sz="1050" dirty="0"/>
          </a:p>
          <a:p>
            <a:r>
              <a:rPr lang="en-GB" sz="1050" dirty="0"/>
              <a:t>The Write Stuff/ The Spelling Book </a:t>
            </a:r>
            <a:r>
              <a:rPr lang="en-GB" sz="1050" dirty="0">
                <a:ea typeface="+mn-lt"/>
                <a:cs typeface="+mn-lt"/>
                <a:hlinkClick r:id="rId10"/>
              </a:rPr>
              <a:t>https://www.thetrainingspace.co.uk/</a:t>
            </a:r>
            <a:endParaRPr lang="en-GB" sz="1050" dirty="0">
              <a:ea typeface="+mn-lt"/>
              <a:cs typeface="+mn-lt"/>
            </a:endParaRPr>
          </a:p>
          <a:p>
            <a:r>
              <a:rPr lang="en-GB" sz="1050" dirty="0"/>
              <a:t>Literacy Shed </a:t>
            </a:r>
            <a:r>
              <a:rPr lang="en-GB" sz="1050" dirty="0">
                <a:ea typeface="+mn-lt"/>
                <a:cs typeface="+mn-lt"/>
                <a:hlinkClick r:id="rId11"/>
              </a:rPr>
              <a:t>https://www.literacyshed.com/</a:t>
            </a:r>
            <a:endParaRPr lang="en-GB" sz="1050" dirty="0">
              <a:ea typeface="+mn-lt"/>
              <a:cs typeface="+mn-lt"/>
            </a:endParaRPr>
          </a:p>
          <a:p>
            <a:r>
              <a:rPr lang="en-GB" sz="1050" dirty="0"/>
              <a:t>CLEAPSS </a:t>
            </a:r>
            <a:r>
              <a:rPr lang="en-GB" sz="1050" dirty="0">
                <a:ea typeface="+mn-lt"/>
                <a:cs typeface="+mn-lt"/>
                <a:hlinkClick r:id="rId12"/>
              </a:rPr>
              <a:t>https://www.cleapss.org.uk/</a:t>
            </a:r>
            <a:endParaRPr lang="en-GB" sz="1050" dirty="0"/>
          </a:p>
          <a:p>
            <a:r>
              <a:rPr lang="en-GB" sz="1050" dirty="0"/>
              <a:t>Tig Tag </a:t>
            </a:r>
            <a:r>
              <a:rPr lang="en-GB" sz="1050" dirty="0">
                <a:ea typeface="+mn-lt"/>
                <a:cs typeface="+mn-lt"/>
                <a:hlinkClick r:id="rId13"/>
              </a:rPr>
              <a:t>https://www.tigtagworld.co.uk/</a:t>
            </a:r>
            <a:endParaRPr lang="en-GB" sz="1050" dirty="0">
              <a:ea typeface="+mn-lt"/>
              <a:cs typeface="+mn-lt"/>
            </a:endParaRPr>
          </a:p>
          <a:p>
            <a:r>
              <a:rPr lang="en-GB" sz="1050" dirty="0" err="1"/>
              <a:t>Explorify</a:t>
            </a:r>
            <a:r>
              <a:rPr lang="en-GB" sz="1050" dirty="0"/>
              <a:t> </a:t>
            </a:r>
            <a:r>
              <a:rPr lang="en-GB" sz="1050" dirty="0">
                <a:ea typeface="+mn-lt"/>
                <a:cs typeface="+mn-lt"/>
                <a:hlinkClick r:id="rId14"/>
              </a:rPr>
              <a:t>https://explorify.uk/</a:t>
            </a:r>
            <a:endParaRPr lang="en-GB" sz="1050" dirty="0"/>
          </a:p>
          <a:p>
            <a:r>
              <a:rPr lang="en-GB" sz="1050" dirty="0"/>
              <a:t>Read, write Inc </a:t>
            </a:r>
            <a:r>
              <a:rPr lang="en-GB" sz="1050" dirty="0">
                <a:ea typeface="+mn-lt"/>
                <a:cs typeface="+mn-lt"/>
                <a:hlinkClick r:id="rId15"/>
              </a:rPr>
              <a:t>https://www.ruthmiskin.com/en/programmes/phonics/</a:t>
            </a:r>
            <a:endParaRPr lang="en-GB" sz="1050" dirty="0">
              <a:ea typeface="+mn-lt"/>
              <a:cs typeface="+mn-lt"/>
            </a:endParaRPr>
          </a:p>
          <a:p>
            <a:r>
              <a:rPr lang="en-GB" sz="1050" dirty="0"/>
              <a:t>Oxford Reading Owl. Oxford Reading Tree </a:t>
            </a:r>
            <a:r>
              <a:rPr lang="en-GB" sz="1050" dirty="0">
                <a:ea typeface="+mn-lt"/>
                <a:cs typeface="+mn-lt"/>
                <a:hlinkClick r:id="rId16"/>
              </a:rPr>
              <a:t>https://www.oxfordowl.co.uk/</a:t>
            </a:r>
            <a:endParaRPr lang="en-GB" sz="1050" dirty="0">
              <a:ea typeface="+mn-lt"/>
              <a:cs typeface="+mn-lt"/>
            </a:endParaRPr>
          </a:p>
          <a:p>
            <a:r>
              <a:rPr lang="en-GB" sz="1050" dirty="0"/>
              <a:t>AFPE </a:t>
            </a:r>
            <a:r>
              <a:rPr lang="en-GB" sz="1050" dirty="0">
                <a:ea typeface="+mn-lt"/>
                <a:cs typeface="+mn-lt"/>
                <a:hlinkClick r:id="rId17"/>
              </a:rPr>
              <a:t>https://www.afpe.org.uk/physical-education/</a:t>
            </a:r>
            <a:endParaRPr lang="en-GB" sz="1050" dirty="0"/>
          </a:p>
          <a:p>
            <a:r>
              <a:rPr lang="en-GB" sz="1050" dirty="0"/>
              <a:t>SCARF </a:t>
            </a:r>
            <a:r>
              <a:rPr lang="en-GB" sz="1050" dirty="0">
                <a:ea typeface="+mn-lt"/>
                <a:cs typeface="+mn-lt"/>
                <a:hlinkClick r:id="rId18"/>
              </a:rPr>
              <a:t>https://www.coramlifeeducation.org.uk/scarf/my-scarf</a:t>
            </a:r>
            <a:endParaRPr lang="en-GB" sz="1050" dirty="0"/>
          </a:p>
          <a:p>
            <a:r>
              <a:rPr lang="en-GB" sz="1050" dirty="0"/>
              <a:t>Recovery Curriculum </a:t>
            </a:r>
            <a:r>
              <a:rPr lang="en-GB" sz="1050" dirty="0">
                <a:ea typeface="+mn-lt"/>
                <a:cs typeface="+mn-lt"/>
                <a:hlinkClick r:id="rId19"/>
              </a:rPr>
              <a:t>https://assets.publishing.service.gov.uk/government/uploads/system/uploads/attachment_data/file/1003469/Teaching_a_broad_and_balanced_curriculum_for_education_recovery.pdf</a:t>
            </a:r>
            <a:endParaRPr lang="en-GB" sz="1050" dirty="0"/>
          </a:p>
          <a:p>
            <a:pPr marL="0" indent="0">
              <a:buNone/>
            </a:pPr>
            <a:endParaRPr lang="en-GB" sz="800" dirty="0"/>
          </a:p>
          <a:p>
            <a:pPr marL="0" indent="0">
              <a:buNone/>
            </a:pPr>
            <a:endParaRPr lang="en-GB" sz="800" dirty="0"/>
          </a:p>
          <a:p>
            <a:endParaRPr lang="en-GB" sz="800"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077027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7B342B-3535-454D-A49E-17D823888283}"/>
              </a:ext>
            </a:extLst>
          </p:cNvPr>
          <p:cNvSpPr>
            <a:spLocks noGrp="1"/>
          </p:cNvSpPr>
          <p:nvPr>
            <p:ph type="title"/>
          </p:nvPr>
        </p:nvSpPr>
        <p:spPr>
          <a:xfrm>
            <a:off x="2231136" y="300404"/>
            <a:ext cx="7729728" cy="1188720"/>
          </a:xfrm>
          <a:solidFill>
            <a:schemeClr val="bg1"/>
          </a:solidFill>
        </p:spPr>
        <p:txBody>
          <a:bodyPr>
            <a:normAutofit fontScale="90000"/>
          </a:bodyPr>
          <a:lstStyle/>
          <a:p>
            <a:r>
              <a:rPr lang="en-US" sz="4000" cap="none"/>
              <a:t>Curriculum Intent </a:t>
            </a:r>
            <a:br>
              <a:rPr lang="en-US" sz="4000" cap="none"/>
            </a:br>
            <a:r>
              <a:rPr lang="en-US" sz="4000" cap="none"/>
              <a:t>Statement</a:t>
            </a:r>
          </a:p>
        </p:txBody>
      </p:sp>
      <p:sp>
        <p:nvSpPr>
          <p:cNvPr id="3" name="Content Placeholder 2">
            <a:extLst>
              <a:ext uri="{FF2B5EF4-FFF2-40B4-BE49-F238E27FC236}">
                <a16:creationId xmlns:a16="http://schemas.microsoft.com/office/drawing/2014/main" id="{71DDE185-22AE-4C3C-8809-F36A1DA9C1B1}"/>
              </a:ext>
            </a:extLst>
          </p:cNvPr>
          <p:cNvSpPr>
            <a:spLocks noGrp="1"/>
          </p:cNvSpPr>
          <p:nvPr>
            <p:ph idx="1"/>
          </p:nvPr>
        </p:nvSpPr>
        <p:spPr>
          <a:xfrm>
            <a:off x="1695624" y="1612769"/>
            <a:ext cx="8779512" cy="4403255"/>
          </a:xfrm>
        </p:spPr>
        <p:txBody>
          <a:bodyPr vert="horz" lIns="91440" tIns="45720" rIns="91440" bIns="45720" rtlCol="0" anchor="t">
            <a:noAutofit/>
          </a:bodyPr>
          <a:lstStyle/>
          <a:p>
            <a:pPr marL="0" indent="0">
              <a:buNone/>
            </a:pPr>
            <a:endParaRPr lang="en-US" sz="2400">
              <a:solidFill>
                <a:srgbClr val="404040"/>
              </a:solidFill>
            </a:endParaRPr>
          </a:p>
          <a:p>
            <a:pPr marL="0" indent="0">
              <a:buNone/>
            </a:pPr>
            <a:endParaRPr lang="en-US" sz="2400">
              <a:solidFill>
                <a:srgbClr val="404040"/>
              </a:solidFill>
            </a:endParaRPr>
          </a:p>
        </p:txBody>
      </p:sp>
      <p:sp>
        <p:nvSpPr>
          <p:cNvPr id="4" name="Rectangle 3">
            <a:extLst>
              <a:ext uri="{FF2B5EF4-FFF2-40B4-BE49-F238E27FC236}">
                <a16:creationId xmlns:a16="http://schemas.microsoft.com/office/drawing/2014/main" id="{387BE7AB-BA4F-419E-A7E7-A55126D35493}"/>
              </a:ext>
            </a:extLst>
          </p:cNvPr>
          <p:cNvSpPr/>
          <p:nvPr/>
        </p:nvSpPr>
        <p:spPr>
          <a:xfrm>
            <a:off x="1402672" y="1761492"/>
            <a:ext cx="9383697" cy="3621504"/>
          </a:xfrm>
          <a:prstGeom prst="rect">
            <a:avLst/>
          </a:prstGeom>
        </p:spPr>
        <p:txBody>
          <a:bodyPr wrap="square" lIns="91440" tIns="45720" rIns="91440" bIns="45720" anchor="t">
            <a:spAutoFit/>
          </a:bodyPr>
          <a:lstStyle/>
          <a:p>
            <a:pPr defTabSz="914400">
              <a:spcBef>
                <a:spcPts val="1000"/>
              </a:spcBef>
              <a:buClr>
                <a:srgbClr val="418AB3"/>
              </a:buClr>
            </a:pPr>
            <a:r>
              <a:rPr lang="en-US" sz="1400" dirty="0">
                <a:solidFill>
                  <a:srgbClr val="404040"/>
                </a:solidFill>
                <a:ea typeface="+mn-lt"/>
                <a:cs typeface="+mn-lt"/>
              </a:rPr>
              <a:t>Our curriculum is designed to ensure all children have the necessary skills, knowledge and opportunities to be successful in all aspects of life now, and in the future.  Our underpinning driver is our school vision, ‘</a:t>
            </a:r>
            <a:r>
              <a:rPr lang="en-US" sz="1400" i="1" dirty="0">
                <a:solidFill>
                  <a:srgbClr val="404040"/>
                </a:solidFill>
                <a:ea typeface="+mn-lt"/>
                <a:cs typeface="+mn-lt"/>
              </a:rPr>
              <a:t>together</a:t>
            </a:r>
            <a:r>
              <a:rPr lang="en-US" sz="1400" dirty="0">
                <a:solidFill>
                  <a:srgbClr val="404040"/>
                </a:solidFill>
                <a:ea typeface="+mn-lt"/>
                <a:cs typeface="+mn-lt"/>
              </a:rPr>
              <a:t>, </a:t>
            </a:r>
            <a:r>
              <a:rPr lang="en-US" sz="1400" i="1" dirty="0">
                <a:solidFill>
                  <a:srgbClr val="404040"/>
                </a:solidFill>
                <a:ea typeface="+mn-lt"/>
                <a:cs typeface="+mn-lt"/>
              </a:rPr>
              <a:t>we believe anything is possible</a:t>
            </a:r>
            <a:r>
              <a:rPr lang="en-US" sz="1400" dirty="0">
                <a:solidFill>
                  <a:srgbClr val="404040"/>
                </a:solidFill>
                <a:ea typeface="+mn-lt"/>
                <a:cs typeface="+mn-lt"/>
              </a:rPr>
              <a:t>’ </a:t>
            </a:r>
            <a:r>
              <a:rPr lang="en-US" sz="1400" i="1" dirty="0">
                <a:solidFill>
                  <a:srgbClr val="404040"/>
                </a:solidFill>
                <a:ea typeface="+mn-lt"/>
                <a:cs typeface="+mn-lt"/>
              </a:rPr>
              <a:t>(Matthew 19:26) </a:t>
            </a:r>
            <a:r>
              <a:rPr lang="en-US" sz="1400" dirty="0">
                <a:solidFill>
                  <a:srgbClr val="404040"/>
                </a:solidFill>
                <a:ea typeface="+mn-lt"/>
                <a:cs typeface="+mn-lt"/>
              </a:rPr>
              <a:t>and our commitment as a church school for, </a:t>
            </a:r>
            <a:r>
              <a:rPr lang="en-US" sz="1400" i="1" dirty="0">
                <a:solidFill>
                  <a:srgbClr val="404040"/>
                </a:solidFill>
                <a:ea typeface="+mn-lt"/>
                <a:cs typeface="+mn-lt"/>
              </a:rPr>
              <a:t>‘every child to flourish and to live life in all its fullness’ (John 10:10)</a:t>
            </a:r>
          </a:p>
          <a:p>
            <a:pPr defTabSz="914400">
              <a:spcBef>
                <a:spcPts val="1000"/>
              </a:spcBef>
              <a:buClr>
                <a:srgbClr val="418AB3"/>
              </a:buClr>
            </a:pPr>
            <a:r>
              <a:rPr lang="en-US" sz="1400" dirty="0">
                <a:solidFill>
                  <a:srgbClr val="404040"/>
                </a:solidFill>
                <a:ea typeface="+mn-lt"/>
                <a:cs typeface="+mn-lt"/>
              </a:rPr>
              <a:t>We are committed to ensuring the early development of language and communication through </a:t>
            </a:r>
            <a:r>
              <a:rPr lang="en-US" sz="1400" dirty="0" err="1">
                <a:solidFill>
                  <a:srgbClr val="404040"/>
                </a:solidFill>
                <a:ea typeface="+mn-lt"/>
                <a:cs typeface="+mn-lt"/>
              </a:rPr>
              <a:t>prioritising</a:t>
            </a:r>
            <a:r>
              <a:rPr lang="en-US" sz="1400" dirty="0">
                <a:solidFill>
                  <a:srgbClr val="404040"/>
                </a:solidFill>
                <a:ea typeface="+mn-lt"/>
                <a:cs typeface="+mn-lt"/>
              </a:rPr>
              <a:t> reading as a key skill for all children.  We have a particular focus on high-quality teaching and learning of ‘early reading’ within the Early Years Foundation Stage and Key Stage 1, extending seamlessly across Key Stage 2.  Reading has a high profile across the school and is supported and promoted by our children’s families ensuring a love of reading for all.</a:t>
            </a:r>
          </a:p>
          <a:p>
            <a:pPr defTabSz="914400">
              <a:spcBef>
                <a:spcPts val="1000"/>
              </a:spcBef>
              <a:buClr>
                <a:srgbClr val="418AB3"/>
              </a:buClr>
            </a:pPr>
            <a:r>
              <a:rPr lang="en-US" sz="1400" dirty="0">
                <a:solidFill>
                  <a:srgbClr val="404040"/>
                </a:solidFill>
                <a:ea typeface="+mn-lt"/>
                <a:cs typeface="+mn-lt"/>
              </a:rPr>
              <a:t>Our curriculum is coherently planned, sequenced and reflective to ensure all learners, particularly those who are most disadvantaged; with a Special Educational Need/Disability or high needs, are equipped with what they need to succeed in life.  Our curriculum embraces the knowledge and experiences our children have and uses this to enhance what is taught, learnt and understood; it also enables us to provide the ‘cultural capital’ that our children need to take full advantage of a full, broad, balanced and ambitious curriculum.</a:t>
            </a:r>
          </a:p>
          <a:p>
            <a:pPr lvl="0" defTabSz="914400">
              <a:spcBef>
                <a:spcPts val="1000"/>
              </a:spcBef>
              <a:buClr>
                <a:srgbClr val="418AB3"/>
              </a:buClr>
            </a:pPr>
            <a:r>
              <a:rPr lang="en-US" sz="1400" dirty="0">
                <a:solidFill>
                  <a:srgbClr val="404040"/>
                </a:solidFill>
                <a:ea typeface="+mn-lt"/>
                <a:cs typeface="+mn-lt"/>
              </a:rPr>
              <a:t>Our curriculum is progressive, building on key skills and knowledge overtime enabling children to:</a:t>
            </a:r>
          </a:p>
          <a:p>
            <a:pPr algn="ctr" defTabSz="914400">
              <a:spcBef>
                <a:spcPts val="1000"/>
              </a:spcBef>
              <a:buClr>
                <a:srgbClr val="418AB3"/>
              </a:buClr>
            </a:pPr>
            <a:r>
              <a:rPr lang="en-US" sz="1400" dirty="0">
                <a:solidFill>
                  <a:srgbClr val="404040"/>
                </a:solidFill>
                <a:ea typeface="+mn-lt"/>
                <a:cs typeface="+mn-lt"/>
              </a:rPr>
              <a:t> ‘</a:t>
            </a:r>
            <a:r>
              <a:rPr lang="en-US" sz="1400" i="1" dirty="0">
                <a:solidFill>
                  <a:srgbClr val="404040"/>
                </a:solidFill>
                <a:ea typeface="+mn-lt"/>
                <a:cs typeface="+mn-lt"/>
              </a:rPr>
              <a:t>know</a:t>
            </a:r>
            <a:r>
              <a:rPr lang="en-US" sz="1400" dirty="0">
                <a:solidFill>
                  <a:srgbClr val="404040"/>
                </a:solidFill>
                <a:ea typeface="+mn-lt"/>
                <a:cs typeface="+mn-lt"/>
              </a:rPr>
              <a:t> more, </a:t>
            </a:r>
            <a:r>
              <a:rPr lang="en-US" sz="1400" i="1" dirty="0">
                <a:solidFill>
                  <a:srgbClr val="404040"/>
                </a:solidFill>
                <a:ea typeface="+mn-lt"/>
                <a:cs typeface="+mn-lt"/>
              </a:rPr>
              <a:t>remember</a:t>
            </a:r>
            <a:r>
              <a:rPr lang="en-US" sz="1400" dirty="0">
                <a:solidFill>
                  <a:srgbClr val="404040"/>
                </a:solidFill>
                <a:ea typeface="+mn-lt"/>
                <a:cs typeface="+mn-lt"/>
              </a:rPr>
              <a:t> more and </a:t>
            </a:r>
            <a:r>
              <a:rPr lang="en-US" sz="1400" i="1" dirty="0">
                <a:solidFill>
                  <a:srgbClr val="404040"/>
                </a:solidFill>
                <a:ea typeface="+mn-lt"/>
                <a:cs typeface="+mn-lt"/>
              </a:rPr>
              <a:t>do</a:t>
            </a:r>
            <a:r>
              <a:rPr lang="en-US" sz="1400" dirty="0">
                <a:solidFill>
                  <a:srgbClr val="404040"/>
                </a:solidFill>
                <a:ea typeface="+mn-lt"/>
                <a:cs typeface="+mn-lt"/>
              </a:rPr>
              <a:t> more’</a:t>
            </a:r>
          </a:p>
        </p:txBody>
      </p:sp>
    </p:spTree>
    <p:extLst>
      <p:ext uri="{BB962C8B-B14F-4D97-AF65-F5344CB8AC3E}">
        <p14:creationId xmlns:p14="http://schemas.microsoft.com/office/powerpoint/2010/main" val="803495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7B342B-3535-454D-A49E-17D823888283}"/>
              </a:ext>
            </a:extLst>
          </p:cNvPr>
          <p:cNvSpPr>
            <a:spLocks noGrp="1"/>
          </p:cNvSpPr>
          <p:nvPr>
            <p:ph type="title"/>
          </p:nvPr>
        </p:nvSpPr>
        <p:spPr>
          <a:xfrm>
            <a:off x="2231136" y="300404"/>
            <a:ext cx="7729728" cy="1188720"/>
          </a:xfrm>
          <a:solidFill>
            <a:schemeClr val="bg1"/>
          </a:solidFill>
        </p:spPr>
        <p:txBody>
          <a:bodyPr>
            <a:normAutofit fontScale="90000"/>
          </a:bodyPr>
          <a:lstStyle/>
          <a:p>
            <a:r>
              <a:rPr lang="en-US" sz="4000" cap="none"/>
              <a:t>Curriculum Implementation Statement</a:t>
            </a:r>
          </a:p>
        </p:txBody>
      </p:sp>
      <p:sp>
        <p:nvSpPr>
          <p:cNvPr id="3" name="Content Placeholder 2">
            <a:extLst>
              <a:ext uri="{FF2B5EF4-FFF2-40B4-BE49-F238E27FC236}">
                <a16:creationId xmlns:a16="http://schemas.microsoft.com/office/drawing/2014/main" id="{71DDE185-22AE-4C3C-8809-F36A1DA9C1B1}"/>
              </a:ext>
            </a:extLst>
          </p:cNvPr>
          <p:cNvSpPr>
            <a:spLocks noGrp="1"/>
          </p:cNvSpPr>
          <p:nvPr>
            <p:ph idx="1"/>
          </p:nvPr>
        </p:nvSpPr>
        <p:spPr>
          <a:xfrm>
            <a:off x="1438183" y="1612769"/>
            <a:ext cx="9315634" cy="4403255"/>
          </a:xfrm>
        </p:spPr>
        <p:txBody>
          <a:bodyPr vert="horz" lIns="91440" tIns="45720" rIns="91440" bIns="45720" rtlCol="0" anchor="t">
            <a:noAutofit/>
          </a:bodyPr>
          <a:lstStyle/>
          <a:p>
            <a:pPr marL="0" indent="0">
              <a:buNone/>
            </a:pPr>
            <a:endParaRPr lang="en-US" sz="2400">
              <a:solidFill>
                <a:srgbClr val="404040"/>
              </a:solidFill>
            </a:endParaRPr>
          </a:p>
          <a:p>
            <a:pPr marL="0" indent="0">
              <a:buNone/>
            </a:pPr>
            <a:endParaRPr lang="en-US" sz="2400">
              <a:solidFill>
                <a:srgbClr val="404040"/>
              </a:solidFill>
            </a:endParaRPr>
          </a:p>
        </p:txBody>
      </p:sp>
      <p:sp>
        <p:nvSpPr>
          <p:cNvPr id="4" name="Rectangle 3">
            <a:extLst>
              <a:ext uri="{FF2B5EF4-FFF2-40B4-BE49-F238E27FC236}">
                <a16:creationId xmlns:a16="http://schemas.microsoft.com/office/drawing/2014/main" id="{4A1D4C8E-1E26-490A-AA09-78AF0170548F}"/>
              </a:ext>
            </a:extLst>
          </p:cNvPr>
          <p:cNvSpPr/>
          <p:nvPr/>
        </p:nvSpPr>
        <p:spPr>
          <a:xfrm>
            <a:off x="1438183" y="1638767"/>
            <a:ext cx="9339308" cy="3924151"/>
          </a:xfrm>
          <a:prstGeom prst="rect">
            <a:avLst/>
          </a:prstGeom>
        </p:spPr>
        <p:txBody>
          <a:bodyPr wrap="square" lIns="91440" tIns="45720" rIns="91440" bIns="45720" anchor="t">
            <a:spAutoFit/>
          </a:bodyPr>
          <a:lstStyle/>
          <a:p>
            <a:pPr lvl="0" defTabSz="914400">
              <a:spcBef>
                <a:spcPts val="1000"/>
              </a:spcBef>
              <a:buClr>
                <a:srgbClr val="418AB3"/>
              </a:buClr>
            </a:pPr>
            <a:r>
              <a:rPr lang="en-US" sz="1400">
                <a:solidFill>
                  <a:srgbClr val="404040"/>
                </a:solidFill>
                <a:ea typeface="+mn-lt"/>
                <a:cs typeface="+mn-lt"/>
              </a:rPr>
              <a:t>We ensure our curriculum intent is implemented successfully because our children’s learning journey begins in the Early Years Foundation Stage and subject leaders know and understand the EYFS statutory framework, including the supporting non-statutory guidance we have chosen to use, </a:t>
            </a:r>
            <a:r>
              <a:rPr lang="en-US" sz="1400" i="1">
                <a:solidFill>
                  <a:srgbClr val="404040"/>
                </a:solidFill>
                <a:ea typeface="+mn-lt"/>
                <a:cs typeface="+mn-lt"/>
              </a:rPr>
              <a:t>‘Birth to 5 Matters’.</a:t>
            </a:r>
            <a:r>
              <a:rPr lang="en-US" sz="1400">
                <a:solidFill>
                  <a:srgbClr val="404040"/>
                </a:solidFill>
                <a:ea typeface="+mn-lt"/>
                <a:cs typeface="+mn-lt"/>
              </a:rPr>
              <a:t> Subject Leaders use this knowledge and understanding to plan for progression from EYFS to the end of Key Stage 2.   </a:t>
            </a:r>
          </a:p>
          <a:p>
            <a:pPr defTabSz="914400">
              <a:spcBef>
                <a:spcPts val="1000"/>
              </a:spcBef>
              <a:buClr>
                <a:srgbClr val="418AB3"/>
              </a:buClr>
            </a:pPr>
            <a:r>
              <a:rPr lang="en-US" sz="1400">
                <a:solidFill>
                  <a:srgbClr val="404040"/>
                </a:solidFill>
                <a:ea typeface="+mn-lt"/>
                <a:cs typeface="+mn-lt"/>
              </a:rPr>
              <a:t>Language and communication is our ‘golden thread’ which is woven into every aspect of our curriculum and underpins all other areas of learning.  Phonics is taught from the beginning of Reception by teaching staff who are highly trained, knowledgeable and effective; the content and sequence of the phonics program we use, </a:t>
            </a:r>
            <a:r>
              <a:rPr lang="en-US" sz="1400" i="1">
                <a:solidFill>
                  <a:srgbClr val="404040"/>
                </a:solidFill>
                <a:ea typeface="+mn-lt"/>
                <a:cs typeface="+mn-lt"/>
              </a:rPr>
              <a:t>‘Read, Write, Inc</a:t>
            </a:r>
            <a:r>
              <a:rPr lang="en-US" sz="1400">
                <a:solidFill>
                  <a:srgbClr val="404040"/>
                </a:solidFill>
                <a:ea typeface="+mn-lt"/>
                <a:cs typeface="+mn-lt"/>
              </a:rPr>
              <a:t>’ supports pupils’ progress well.  Children are highly engaged with reading across the school; early reading is supported by texts which closely match pupils’ phonics knowledge instilling confidence and security.  </a:t>
            </a:r>
          </a:p>
          <a:p>
            <a:pPr lvl="0" defTabSz="914400">
              <a:spcBef>
                <a:spcPts val="1000"/>
              </a:spcBef>
              <a:buClr>
                <a:srgbClr val="418AB3"/>
              </a:buClr>
            </a:pPr>
            <a:r>
              <a:rPr lang="en-US" sz="1400">
                <a:solidFill>
                  <a:srgbClr val="404040"/>
                </a:solidFill>
                <a:ea typeface="+mn-lt"/>
                <a:cs typeface="+mn-lt"/>
              </a:rPr>
              <a:t>Teaching staff and Subject Leaders work closely together to produce and implement well-sequenced and coherent plans which are realistically ambitious, motivating and enthuse our pupils.  Learning is purposeful, building layers of knowledge, skills and understanding which aid pupils’ retention, recall and application. </a:t>
            </a:r>
          </a:p>
          <a:p>
            <a:pPr lvl="0" defTabSz="914400">
              <a:spcBef>
                <a:spcPts val="1000"/>
              </a:spcBef>
              <a:buClr>
                <a:srgbClr val="418AB3"/>
              </a:buClr>
            </a:pPr>
            <a:r>
              <a:rPr lang="en-US" sz="1400">
                <a:solidFill>
                  <a:srgbClr val="404040"/>
                </a:solidFill>
                <a:ea typeface="+mn-lt"/>
                <a:cs typeface="+mn-lt"/>
              </a:rPr>
              <a:t>Our community, wider area and children’s everyday experiences and knowledge influences our approach to curriculum planning and the opportunities we provide such as; trips, outdoor, adventurous and enrichment activities; community events, assemblies and fundraising initiatives.  The intention of such opportunities is to provide the ‘cultural capital’ our children need to experience the full curriculum and ensure our children’s life chances are not disadvantaged.</a:t>
            </a:r>
          </a:p>
        </p:txBody>
      </p:sp>
    </p:spTree>
    <p:extLst>
      <p:ext uri="{BB962C8B-B14F-4D97-AF65-F5344CB8AC3E}">
        <p14:creationId xmlns:p14="http://schemas.microsoft.com/office/powerpoint/2010/main" val="512582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7B342B-3535-454D-A49E-17D823888283}"/>
              </a:ext>
            </a:extLst>
          </p:cNvPr>
          <p:cNvSpPr>
            <a:spLocks noGrp="1"/>
          </p:cNvSpPr>
          <p:nvPr>
            <p:ph type="title"/>
          </p:nvPr>
        </p:nvSpPr>
        <p:spPr>
          <a:xfrm>
            <a:off x="2231136" y="300404"/>
            <a:ext cx="7729728" cy="1188720"/>
          </a:xfrm>
          <a:solidFill>
            <a:schemeClr val="bg1"/>
          </a:solidFill>
        </p:spPr>
        <p:txBody>
          <a:bodyPr>
            <a:normAutofit fontScale="90000"/>
          </a:bodyPr>
          <a:lstStyle/>
          <a:p>
            <a:r>
              <a:rPr lang="en-US" sz="4000" cap="none"/>
              <a:t>Curriculum Impact</a:t>
            </a:r>
            <a:br>
              <a:rPr lang="en-US" sz="4000" cap="none"/>
            </a:br>
            <a:r>
              <a:rPr lang="en-US" sz="4000" cap="none"/>
              <a:t>Statement</a:t>
            </a:r>
          </a:p>
        </p:txBody>
      </p:sp>
      <p:sp>
        <p:nvSpPr>
          <p:cNvPr id="3" name="Content Placeholder 2">
            <a:extLst>
              <a:ext uri="{FF2B5EF4-FFF2-40B4-BE49-F238E27FC236}">
                <a16:creationId xmlns:a16="http://schemas.microsoft.com/office/drawing/2014/main" id="{71DDE185-22AE-4C3C-8809-F36A1DA9C1B1}"/>
              </a:ext>
            </a:extLst>
          </p:cNvPr>
          <p:cNvSpPr>
            <a:spLocks noGrp="1"/>
          </p:cNvSpPr>
          <p:nvPr>
            <p:ph idx="1"/>
          </p:nvPr>
        </p:nvSpPr>
        <p:spPr>
          <a:xfrm>
            <a:off x="1695624" y="1612769"/>
            <a:ext cx="8779512" cy="4403255"/>
          </a:xfrm>
        </p:spPr>
        <p:txBody>
          <a:bodyPr vert="horz" lIns="91440" tIns="45720" rIns="91440" bIns="45720" rtlCol="0" anchor="t">
            <a:noAutofit/>
          </a:bodyPr>
          <a:lstStyle/>
          <a:p>
            <a:pPr marL="0" indent="0">
              <a:buNone/>
            </a:pPr>
            <a:endParaRPr lang="en-US" sz="2400">
              <a:solidFill>
                <a:srgbClr val="404040"/>
              </a:solidFill>
            </a:endParaRPr>
          </a:p>
          <a:p>
            <a:pPr marL="0" indent="0">
              <a:buNone/>
            </a:pPr>
            <a:endParaRPr lang="en-US" sz="2400">
              <a:solidFill>
                <a:srgbClr val="404040"/>
              </a:solidFill>
            </a:endParaRPr>
          </a:p>
        </p:txBody>
      </p:sp>
      <p:sp>
        <p:nvSpPr>
          <p:cNvPr id="4" name="TextBox 3">
            <a:extLst>
              <a:ext uri="{FF2B5EF4-FFF2-40B4-BE49-F238E27FC236}">
                <a16:creationId xmlns:a16="http://schemas.microsoft.com/office/drawing/2014/main" id="{894CAFA2-58F6-4ADA-8E6B-BC5E7068A5C0}"/>
              </a:ext>
            </a:extLst>
          </p:cNvPr>
          <p:cNvSpPr txBox="1"/>
          <p:nvPr/>
        </p:nvSpPr>
        <p:spPr>
          <a:xfrm>
            <a:off x="1429305" y="1581935"/>
            <a:ext cx="9330431" cy="3970318"/>
          </a:xfrm>
          <a:prstGeom prst="rect">
            <a:avLst/>
          </a:prstGeom>
          <a:noFill/>
        </p:spPr>
        <p:txBody>
          <a:bodyPr wrap="square" lIns="91440" tIns="45720" rIns="91440" bIns="45720" rtlCol="0" anchor="t">
            <a:spAutoFit/>
          </a:bodyPr>
          <a:lstStyle/>
          <a:p>
            <a:r>
              <a:rPr lang="en-US" sz="1400"/>
              <a:t>The impact of our school curriculum is evident from the positive attitudes and </a:t>
            </a:r>
            <a:r>
              <a:rPr lang="en-US" sz="1400" err="1"/>
              <a:t>behaviours</a:t>
            </a:r>
            <a:r>
              <a:rPr lang="en-US" sz="1400"/>
              <a:t> our children display at every stage of their learning journey.  </a:t>
            </a:r>
          </a:p>
          <a:p>
            <a:endParaRPr lang="en-US" sz="1400"/>
          </a:p>
          <a:p>
            <a:r>
              <a:rPr lang="en-US" sz="1400"/>
              <a:t>As a result of how our curriculum has been designed and taught, our children are confident in sharing and demonstrating  their knowledge and skills in a variety of ways:</a:t>
            </a:r>
          </a:p>
          <a:p>
            <a:endParaRPr lang="en-US" sz="1400"/>
          </a:p>
          <a:p>
            <a:pPr marL="285750" indent="-285750">
              <a:buFont typeface="Arial" panose="020B0604020202020204" pitchFamily="34" charset="0"/>
              <a:buChar char="•"/>
            </a:pPr>
            <a:r>
              <a:rPr lang="en-US" sz="1400"/>
              <a:t>Our children have strong language and communication skills and read with fluency, understanding, purpose and for pleasure</a:t>
            </a:r>
          </a:p>
          <a:p>
            <a:pPr marL="285750" indent="-285750">
              <a:buFont typeface="Arial" panose="020B0604020202020204" pitchFamily="34" charset="0"/>
              <a:buChar char="•"/>
            </a:pPr>
            <a:r>
              <a:rPr lang="en-US" sz="1400"/>
              <a:t>Results from national tests clearly show children’s progress over time</a:t>
            </a:r>
          </a:p>
          <a:p>
            <a:pPr marL="285750" indent="-285750">
              <a:buFont typeface="Arial" panose="020B0604020202020204" pitchFamily="34" charset="0"/>
              <a:buChar char="•"/>
            </a:pPr>
            <a:r>
              <a:rPr lang="en-US" sz="1400"/>
              <a:t>Internal assessment data shows that children are taught well, learn to apply a wide-breadth of skills, acquire knowledge and understanding across all subject areas and have a strong foundation to build on as they progress from one year group to the next</a:t>
            </a:r>
          </a:p>
          <a:p>
            <a:pPr marL="285750" indent="-285750">
              <a:buFont typeface="Arial" panose="020B0604020202020204" pitchFamily="34" charset="0"/>
              <a:buChar char="•"/>
            </a:pPr>
            <a:r>
              <a:rPr lang="en-US" sz="1400"/>
              <a:t>Our children are well-rounded individuals who are able to make a positive contribution to their community and society as a whole because they have experienced the ‘cultural capital’ they need to succeed in life</a:t>
            </a:r>
          </a:p>
          <a:p>
            <a:pPr marL="285750" indent="-285750">
              <a:buFont typeface="Arial" panose="020B0604020202020204" pitchFamily="34" charset="0"/>
              <a:buChar char="•"/>
            </a:pPr>
            <a:r>
              <a:rPr lang="en-US" sz="1400"/>
              <a:t>Our children are confident individuals who have an increased sense of pride in what they know, remember and can do.  </a:t>
            </a:r>
          </a:p>
          <a:p>
            <a:endParaRPr lang="en-US" sz="1400"/>
          </a:p>
          <a:p>
            <a:r>
              <a:rPr lang="en-US" sz="1400"/>
              <a:t>Their self-belief goes beyond their academic achievements; our children are keen to try new things, have the resilience to keep going when they experience hardship and are willing to challenge stereotypes and work to achieve their aspirations.</a:t>
            </a:r>
          </a:p>
          <a:p>
            <a:endParaRPr lang="en-GB" sz="1400"/>
          </a:p>
        </p:txBody>
      </p:sp>
    </p:spTree>
    <p:extLst>
      <p:ext uri="{BB962C8B-B14F-4D97-AF65-F5344CB8AC3E}">
        <p14:creationId xmlns:p14="http://schemas.microsoft.com/office/powerpoint/2010/main" val="2492333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600" cap="none" err="1">
                <a:solidFill>
                  <a:srgbClr val="262626"/>
                </a:solidFill>
              </a:rPr>
              <a:t>Maths</a:t>
            </a:r>
            <a:endParaRPr lang="en-US" sz="4600" cap="none">
              <a:solidFill>
                <a:srgbClr val="262626"/>
              </a:solidFill>
            </a:endParaRP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1653460984"/>
              </p:ext>
            </p:extLst>
          </p:nvPr>
        </p:nvGraphicFramePr>
        <p:xfrm>
          <a:off x="4908176" y="145676"/>
          <a:ext cx="6966923" cy="6816986"/>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522866">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546812">
                <a:tc>
                  <a:txBody>
                    <a:bodyPr/>
                    <a:lstStyle/>
                    <a:p>
                      <a:pPr algn="ctr"/>
                      <a:r>
                        <a:rPr lang="en-US" sz="1400" dirty="0"/>
                        <a:t>Intent</a:t>
                      </a:r>
                      <a:endParaRPr lang="en-GB" sz="1400" dirty="0"/>
                    </a:p>
                  </a:txBody>
                  <a:tcPr marL="167640" marR="167640" marT="83820" marB="83820" anchor="ctr"/>
                </a:tc>
                <a:tc>
                  <a:txBody>
                    <a:bodyPr/>
                    <a:lstStyle/>
                    <a:p>
                      <a:r>
                        <a:rPr lang="en-GB" sz="1000" dirty="0"/>
                        <a:t>Through the Mathematics curriculum provision at </a:t>
                      </a:r>
                      <a:r>
                        <a:rPr lang="en-GB" sz="1000" dirty="0" err="1"/>
                        <a:t>Flookburgh</a:t>
                      </a:r>
                      <a:r>
                        <a:rPr lang="en-GB" sz="1000" dirty="0"/>
                        <a:t> CE Primary School, our children will:</a:t>
                      </a:r>
                    </a:p>
                    <a:p>
                      <a:pPr marL="285750" lvl="0" indent="-285750" algn="l">
                        <a:lnSpc>
                          <a:spcPct val="100000"/>
                        </a:lnSpc>
                        <a:spcBef>
                          <a:spcPts val="0"/>
                        </a:spcBef>
                        <a:spcAft>
                          <a:spcPts val="0"/>
                        </a:spcAft>
                        <a:buFont typeface="Arial"/>
                        <a:buChar char="•"/>
                      </a:pPr>
                      <a:r>
                        <a:rPr lang="en-GB" sz="1000" b="0" i="0" u="none" strike="noStrike" noProof="0" dirty="0">
                          <a:latin typeface="Gill Sans MT"/>
                        </a:rPr>
                        <a:t>become fluent in the fundamentals of mathematics through varied and frequent practice with complexity increasing over time </a:t>
                      </a:r>
                      <a:endParaRPr lang="en-GB" sz="1000" dirty="0"/>
                    </a:p>
                    <a:p>
                      <a:pPr marL="285750" lvl="0" indent="-285750" algn="l">
                        <a:lnSpc>
                          <a:spcPct val="100000"/>
                        </a:lnSpc>
                        <a:spcBef>
                          <a:spcPts val="0"/>
                        </a:spcBef>
                        <a:spcAft>
                          <a:spcPts val="0"/>
                        </a:spcAft>
                        <a:buFont typeface="Arial"/>
                        <a:buChar char="•"/>
                      </a:pPr>
                      <a:r>
                        <a:rPr lang="en-GB" sz="1000" b="0" i="0" u="none" strike="noStrike" noProof="0" dirty="0">
                          <a:latin typeface="Gill Sans MT"/>
                        </a:rPr>
                        <a:t>develop conceptual understanding and ability to recall and apply knowledge rapidly and accurately </a:t>
                      </a:r>
                      <a:endParaRPr lang="en-GB" sz="1000" dirty="0"/>
                    </a:p>
                    <a:p>
                      <a:pPr marL="285750" lvl="0" indent="-285750" algn="l">
                        <a:lnSpc>
                          <a:spcPct val="100000"/>
                        </a:lnSpc>
                        <a:spcBef>
                          <a:spcPts val="0"/>
                        </a:spcBef>
                        <a:spcAft>
                          <a:spcPts val="0"/>
                        </a:spcAft>
                        <a:buFont typeface="Arial"/>
                        <a:buChar char="•"/>
                      </a:pPr>
                      <a:r>
                        <a:rPr lang="en-GB" sz="1000" b="0" i="0" u="none" strike="noStrike" noProof="0" dirty="0">
                          <a:latin typeface="Gill Sans MT"/>
                        </a:rPr>
                        <a:t>reason mathematically; following a line of enquiry, conjecture relationships and generalisations, developing an argument, justification or proof using mathematical language </a:t>
                      </a:r>
                      <a:endParaRPr lang="en-GB" sz="1000" dirty="0"/>
                    </a:p>
                    <a:p>
                      <a:pPr marL="285750" lvl="0" indent="-285750" algn="l">
                        <a:lnSpc>
                          <a:spcPct val="100000"/>
                        </a:lnSpc>
                        <a:spcBef>
                          <a:spcPts val="0"/>
                        </a:spcBef>
                        <a:spcAft>
                          <a:spcPts val="0"/>
                        </a:spcAft>
                        <a:buFont typeface="Arial"/>
                        <a:buChar char="•"/>
                      </a:pPr>
                      <a:r>
                        <a:rPr lang="en-GB" sz="1000" b="0" i="0" u="none" strike="noStrike" noProof="0" dirty="0">
                          <a:latin typeface="Gill Sans MT"/>
                        </a:rPr>
                        <a:t>solve problems by applying their mathematics to a variety of routine and non-routine problems with increasing sophistication, including breaking down problems into a series of simpler steps and persevering in seeking solutions </a:t>
                      </a:r>
                      <a:endParaRPr lang="en-GB" sz="1000" dirty="0"/>
                    </a:p>
                  </a:txBody>
                  <a:tcPr marL="167640" marR="167640" marT="83820" marB="83820"/>
                </a:tc>
                <a:extLst>
                  <a:ext uri="{0D108BD9-81ED-4DB2-BD59-A6C34878D82A}">
                    <a16:rowId xmlns:a16="http://schemas.microsoft.com/office/drawing/2014/main" val="1669259483"/>
                  </a:ext>
                </a:extLst>
              </a:tr>
              <a:tr h="1830038">
                <a:tc>
                  <a:txBody>
                    <a:bodyPr/>
                    <a:lstStyle/>
                    <a:p>
                      <a:pPr algn="ctr"/>
                      <a:r>
                        <a:rPr lang="en-GB" sz="1400" dirty="0"/>
                        <a:t>Implementation</a:t>
                      </a:r>
                    </a:p>
                  </a:txBody>
                  <a:tcPr marL="167640" marR="167640" marT="83820" marB="83820" anchor="ctr"/>
                </a:tc>
                <a:tc>
                  <a:txBody>
                    <a:bodyPr/>
                    <a:lstStyle/>
                    <a:p>
                      <a:r>
                        <a:rPr lang="en-GB" sz="1000" dirty="0"/>
                        <a:t>Concepts, topics and processes taught throughout the year and across Key Stage 1 and 2 are progressive, building upon prior learning, knowledge and understanding, allowing children to embed and master the skills required before moving onto the next stage in their mathematical enquiry and reasoning as follows:</a:t>
                      </a:r>
                    </a:p>
                    <a:p>
                      <a:pPr marL="171450" lvl="0" indent="-171450">
                        <a:buFont typeface="Arial"/>
                        <a:buChar char="•"/>
                      </a:pPr>
                      <a:r>
                        <a:rPr lang="en-GB" sz="1000" dirty="0"/>
                        <a:t>For each concept taught, prior learning is established through continuing to recap and recover the layers of learning for children across a variety of contexts</a:t>
                      </a:r>
                    </a:p>
                    <a:p>
                      <a:pPr marL="171450" lvl="0" indent="-171450">
                        <a:buFont typeface="Arial"/>
                        <a:buChar char="•"/>
                      </a:pPr>
                      <a:r>
                        <a:rPr lang="en-GB" sz="1000" dirty="0"/>
                        <a:t>Skills that children will learn in each year, are clearly identified and intertwined with the White Rose maths scheme of learning</a:t>
                      </a:r>
                    </a:p>
                    <a:p>
                      <a:pPr marL="171450" lvl="0" indent="-171450">
                        <a:buFont typeface="Arial"/>
                        <a:buChar char="•"/>
                      </a:pPr>
                      <a:r>
                        <a:rPr lang="en-GB" sz="1000" dirty="0"/>
                        <a:t>Teachers plan to embed learning through practical lessons of mathematics, including  through 'real life' situations and scenarios from 'master the curriculum'.</a:t>
                      </a:r>
                    </a:p>
                    <a:p>
                      <a:pPr marL="171450" lvl="0" indent="-171450">
                        <a:buFont typeface="Arial"/>
                        <a:buChar char="•"/>
                      </a:pPr>
                      <a:r>
                        <a:rPr lang="en-GB" sz="1000" dirty="0"/>
                        <a:t>Children are expected to develop an in-built acquisition of mathematics through recall of multiplication tables and through continued use of mathematical vocabulary. </a:t>
                      </a:r>
                    </a:p>
                  </a:txBody>
                  <a:tcPr marL="167640" marR="167640" marT="83820" marB="83820"/>
                </a:tc>
                <a:extLst>
                  <a:ext uri="{0D108BD9-81ED-4DB2-BD59-A6C34878D82A}">
                    <a16:rowId xmlns:a16="http://schemas.microsoft.com/office/drawing/2014/main" val="2375368939"/>
                  </a:ext>
                </a:extLst>
              </a:tr>
              <a:tr h="2243970">
                <a:tc>
                  <a:txBody>
                    <a:bodyPr/>
                    <a:lstStyle/>
                    <a:p>
                      <a:pPr algn="ctr"/>
                      <a:r>
                        <a:rPr lang="en-GB" sz="1400" dirty="0"/>
                        <a:t>Impact</a:t>
                      </a:r>
                    </a:p>
                  </a:txBody>
                  <a:tcPr marL="167640" marR="167640" marT="83820" marB="83820" anchor="ctr"/>
                </a:tc>
                <a:tc>
                  <a:txBody>
                    <a:bodyPr/>
                    <a:lstStyle/>
                    <a:p>
                      <a:pPr marL="171450" indent="-171450">
                        <a:buFont typeface="Arial"/>
                        <a:buChar char="•"/>
                      </a:pPr>
                      <a:r>
                        <a:rPr lang="en-GB" sz="1000" dirty="0"/>
                        <a:t>Children continually build upon existing knowledge through the repetition of previous concepts during lessons which shows children that maths is a combination of numerous skills</a:t>
                      </a:r>
                    </a:p>
                    <a:p>
                      <a:pPr marL="171450" lvl="0" indent="-171450">
                        <a:buFont typeface="Arial"/>
                        <a:buChar char="•"/>
                      </a:pPr>
                      <a:r>
                        <a:rPr lang="en-GB" sz="1000" dirty="0"/>
                        <a:t>As children develop skills on the development of adding layers to their previous learning, they remember the learning more clearly, with the ability to use this understanding independently</a:t>
                      </a:r>
                    </a:p>
                    <a:p>
                      <a:pPr marL="171450" lvl="0" indent="-171450">
                        <a:buFont typeface="Arial"/>
                        <a:buChar char="•"/>
                      </a:pPr>
                      <a:r>
                        <a:rPr lang="en-GB" sz="1000" dirty="0"/>
                        <a:t>High-quality teaching ensures that gap analysis is effective in the classroom, as appropriate starting points and objectives are planned to ensure children have a deep understanding</a:t>
                      </a:r>
                    </a:p>
                    <a:p>
                      <a:pPr marL="171450" lvl="0" indent="-171450">
                        <a:buFont typeface="Arial"/>
                        <a:buChar char="•"/>
                      </a:pPr>
                      <a:r>
                        <a:rPr lang="en-GB" sz="1000" dirty="0"/>
                        <a:t>Concepts been set and planned for specific times in the child's learning, meaning that consistency is achieved throughout the school and a smooth transition occurs from EYFS upwards and throughout school.</a:t>
                      </a:r>
                    </a:p>
                    <a:p>
                      <a:pPr marL="171450" lvl="0" indent="-171450">
                        <a:buFont typeface="Arial"/>
                        <a:buChar char="•"/>
                      </a:pPr>
                      <a:r>
                        <a:rPr lang="en-GB" sz="1000" dirty="0"/>
                        <a:t>Effective progression documentation and assessment means that teachers feel confident to report the 'gaps' in some children's learning, and the children working at and above the key stage standards, to both SL and parents</a:t>
                      </a:r>
                    </a:p>
                    <a:p>
                      <a:pPr marL="171450" lvl="0" indent="-171450">
                        <a:buFont typeface="Arial"/>
                        <a:buChar char="•"/>
                      </a:pPr>
                      <a:r>
                        <a:rPr lang="en-GB" sz="1000" dirty="0"/>
                        <a:t>Maths has a high profile across school, which children are exposed to from the EYFS. Teachers understand its importance in both the curriculum and within wider life </a:t>
                      </a:r>
                    </a:p>
                    <a:p>
                      <a:pPr marL="171450" lvl="0" indent="-171450">
                        <a:buFont typeface="Arial"/>
                        <a:buChar char="•"/>
                      </a:pPr>
                      <a:endParaRPr lang="en-GB" sz="1000" dirty="0"/>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‘Marvelous Mathematicians’ </a:t>
            </a:r>
            <a:endParaRPr lang="en-US"/>
          </a:p>
          <a:p>
            <a:pPr algn="ctr"/>
            <a:endParaRPr lang="en-US">
              <a:ea typeface="+mn-lt"/>
              <a:cs typeface="+mn-lt"/>
            </a:endParaRPr>
          </a:p>
          <a:p>
            <a:pPr algn="ctr"/>
            <a:r>
              <a:rPr lang="en-US">
                <a:ea typeface="+mn-lt"/>
                <a:cs typeface="+mn-lt"/>
              </a:rPr>
              <a:t>We aim to mold inquisitive and enthusiastic learners with a good understanding of number and patterns. </a:t>
            </a:r>
          </a:p>
          <a:p>
            <a:pPr algn="ctr"/>
            <a:endParaRPr lang="en-US"/>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1985993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000" cap="none">
                <a:solidFill>
                  <a:srgbClr val="262626"/>
                </a:solidFill>
              </a:rPr>
              <a:t>English</a:t>
            </a:r>
            <a:br>
              <a:rPr lang="en-US" sz="2600">
                <a:solidFill>
                  <a:srgbClr val="262626"/>
                </a:solidFill>
              </a:rPr>
            </a:br>
            <a:r>
              <a:rPr lang="en-US" sz="2600" cap="none">
                <a:solidFill>
                  <a:srgbClr val="262626"/>
                </a:solidFill>
              </a:rPr>
              <a:t>Reading</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4022807235"/>
              </p:ext>
            </p:extLst>
          </p:nvPr>
        </p:nvGraphicFramePr>
        <p:xfrm>
          <a:off x="4908176" y="145676"/>
          <a:ext cx="6966923" cy="6812587"/>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49912">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894817">
                <a:tc>
                  <a:txBody>
                    <a:bodyPr/>
                    <a:lstStyle/>
                    <a:p>
                      <a:pPr algn="ctr"/>
                      <a:r>
                        <a:rPr lang="en-US" sz="1400" dirty="0"/>
                        <a:t>Intent</a:t>
                      </a:r>
                      <a:endParaRPr lang="en-GB" sz="1400" dirty="0"/>
                    </a:p>
                  </a:txBody>
                  <a:tcPr marL="167640" marR="167640" marT="83820" marB="83820" anchor="ctr"/>
                </a:tc>
                <a:tc>
                  <a:txBody>
                    <a:bodyPr/>
                    <a:lstStyle/>
                    <a:p>
                      <a:pPr lvl="0">
                        <a:buNone/>
                      </a:pPr>
                      <a:r>
                        <a:rPr lang="en-GB" sz="900" b="0" i="0" u="none" strike="noStrike" noProof="0" dirty="0">
                          <a:latin typeface="Gill Sans MT"/>
                        </a:rPr>
                        <a:t>Through the Reading curriculum provision at </a:t>
                      </a:r>
                      <a:r>
                        <a:rPr lang="en-GB" sz="900" b="0" i="0" u="none" strike="noStrike" noProof="0" dirty="0" err="1">
                          <a:latin typeface="Gill Sans MT"/>
                        </a:rPr>
                        <a:t>Flookburgh</a:t>
                      </a:r>
                      <a:r>
                        <a:rPr lang="en-GB" sz="900" b="0" i="0" u="none" strike="noStrike" noProof="0" dirty="0">
                          <a:latin typeface="Gill Sans MT"/>
                        </a:rPr>
                        <a:t> CE Primary School, our children will:</a:t>
                      </a:r>
                    </a:p>
                    <a:p>
                      <a:pPr marL="171450" lvl="0" indent="-171450">
                        <a:buFont typeface="Arial"/>
                        <a:buChar char="•"/>
                      </a:pPr>
                      <a:r>
                        <a:rPr lang="en-GB" sz="900" b="0" i="0" u="none" strike="noStrike" noProof="0" dirty="0">
                          <a:latin typeface="Gill Sans MT"/>
                        </a:rPr>
                        <a:t>All children will be fluent readers who are able to read accurately and with understanding. </a:t>
                      </a:r>
                    </a:p>
                    <a:p>
                      <a:pPr marL="171450" lvl="0" indent="-171450">
                        <a:buFont typeface="Arial"/>
                        <a:buChar char="•"/>
                      </a:pPr>
                      <a:r>
                        <a:rPr lang="en-GB" sz="900" b="0" i="0" u="none" strike="noStrike" noProof="0" dirty="0">
                          <a:latin typeface="Gill Sans MT"/>
                        </a:rPr>
                        <a:t>Children gain a lifelong enjoyment of reading and books who choose to read for pleasure. </a:t>
                      </a:r>
                    </a:p>
                    <a:p>
                      <a:pPr marL="171450" lvl="0" indent="-171450">
                        <a:buFont typeface="Arial"/>
                        <a:buChar char="•"/>
                      </a:pPr>
                      <a:r>
                        <a:rPr lang="en-GB" sz="900" b="0" i="0" u="none" strike="noStrike" noProof="0" dirty="0">
                          <a:latin typeface="Gill Sans MT"/>
                        </a:rPr>
                        <a:t>Children have a good understanding of systematic phonics to be able to decode unfamiliar words with increasing accuracy and speed. </a:t>
                      </a:r>
                    </a:p>
                    <a:p>
                      <a:pPr marL="171450" lvl="0" indent="-171450">
                        <a:buFont typeface="Arial"/>
                        <a:buChar char="•"/>
                      </a:pPr>
                      <a:r>
                        <a:rPr lang="en-GB" sz="900" b="0" i="0" u="none" strike="noStrike" noProof="0" dirty="0">
                          <a:latin typeface="Gill Sans MT"/>
                        </a:rPr>
                        <a:t>Children read with confidence using expression and clarity. </a:t>
                      </a:r>
                    </a:p>
                    <a:p>
                      <a:pPr marL="171450" lvl="0" indent="-171450">
                        <a:buFont typeface="Arial"/>
                        <a:buChar char="•"/>
                      </a:pPr>
                      <a:r>
                        <a:rPr lang="en-GB" sz="900" b="0" i="0" u="none" strike="noStrike" noProof="0" dirty="0">
                          <a:latin typeface="Gill Sans MT"/>
                        </a:rPr>
                        <a:t>Read and respond to a wide variety of text types. </a:t>
                      </a:r>
                    </a:p>
                    <a:p>
                      <a:pPr marL="171450" lvl="0" indent="-171450">
                        <a:buFont typeface="Arial"/>
                        <a:buChar char="•"/>
                      </a:pPr>
                      <a:r>
                        <a:rPr lang="en-GB" sz="900" b="0" i="0" u="none" strike="noStrike" noProof="0" dirty="0">
                          <a:latin typeface="Gill Sans MT"/>
                        </a:rPr>
                        <a:t>Ensure that through the books within school represent the children within our school and bring them a further understanding of the wider world and challenge stereotypes.</a:t>
                      </a:r>
                    </a:p>
                    <a:p>
                      <a:pPr marL="171450" lvl="0" indent="-171450">
                        <a:buFont typeface="Arial"/>
                        <a:buChar char="•"/>
                      </a:pPr>
                      <a:r>
                        <a:rPr lang="en-GB" sz="900" b="0" i="0" u="none" strike="noStrike" noProof="0" dirty="0">
                          <a:latin typeface="Gill Sans MT"/>
                        </a:rPr>
                        <a:t>Develop a good understanding of grammar and language through books which also builds up a rich bank of vocabulary. </a:t>
                      </a:r>
                    </a:p>
                    <a:p>
                      <a:pPr marL="171450" lvl="0" indent="-171450">
                        <a:buFont typeface="Arial"/>
                        <a:buChar char="•"/>
                      </a:pPr>
                      <a:r>
                        <a:rPr lang="en-GB" sz="900" b="0" i="0" u="none" strike="noStrike" noProof="0" dirty="0">
                          <a:latin typeface="Gill Sans MT"/>
                        </a:rPr>
                        <a:t>Develop an emotional intelligence and empathy. </a:t>
                      </a:r>
                    </a:p>
                    <a:p>
                      <a:pPr marL="171450" lvl="0" indent="-171450">
                        <a:buFont typeface="Arial"/>
                        <a:buChar char="•"/>
                      </a:pPr>
                      <a:r>
                        <a:rPr lang="en-GB" sz="900" b="0" i="0" u="none" strike="noStrike" noProof="0" dirty="0">
                          <a:latin typeface="Gill Sans MT"/>
                        </a:rPr>
                        <a:t>Read confidently, with confidence, in any subject across the curriculum.</a:t>
                      </a:r>
                    </a:p>
                  </a:txBody>
                  <a:tcPr marL="167640" marR="167640" marT="83820" marB="83820"/>
                </a:tc>
                <a:extLst>
                  <a:ext uri="{0D108BD9-81ED-4DB2-BD59-A6C34878D82A}">
                    <a16:rowId xmlns:a16="http://schemas.microsoft.com/office/drawing/2014/main" val="1669259483"/>
                  </a:ext>
                </a:extLst>
              </a:tr>
              <a:tr h="2762250">
                <a:tc>
                  <a:txBody>
                    <a:bodyPr/>
                    <a:lstStyle/>
                    <a:p>
                      <a:pPr algn="ctr"/>
                      <a:r>
                        <a:rPr lang="en-GB" sz="1400" dirty="0"/>
                        <a:t>Implementation</a:t>
                      </a:r>
                    </a:p>
                  </a:txBody>
                  <a:tcPr marL="167640" marR="167640" marT="83820" marB="83820" anchor="ctr"/>
                </a:tc>
                <a:tc>
                  <a:txBody>
                    <a:bodyPr/>
                    <a:lstStyle/>
                    <a:p>
                      <a:pPr lvl="0" algn="l">
                        <a:lnSpc>
                          <a:spcPct val="100000"/>
                        </a:lnSpc>
                        <a:spcBef>
                          <a:spcPts val="0"/>
                        </a:spcBef>
                        <a:spcAft>
                          <a:spcPts val="0"/>
                        </a:spcAft>
                        <a:buNone/>
                      </a:pPr>
                      <a:r>
                        <a:rPr lang="en-GB" sz="800" b="0" i="0" u="none" strike="noStrike" noProof="0" dirty="0">
                          <a:solidFill>
                            <a:schemeClr val="dk1"/>
                          </a:solidFill>
                          <a:latin typeface="Gill Sans MT"/>
                        </a:rPr>
                        <a:t>Reading taught throughout the school adapts and changes from EYFS through to Key Stages 1 and 2 to reflect both the individual ability of each child but also harness a passion for reading through rich and varied texts as follow:</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Topics through the curriculum from EYFS through to Key Stages 1 and 2 are based around or underpinned by a variety of rich texts.</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All classes have books for children to access independently which are tailored to both their interests and abilities. </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High quality phonics teaching is taught from the beginning of reception through the use of  'Read Write Inc.' To ensure the content and sequence of the phonics programme builds continuously upon each child's ability, gaps are quickly addressed, and all children make good progress.</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Reading at home supports pupils reading in school through texts which directly link to their phonics knowledge instilling confidence and security in their own ability. </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Children are heard reading on a daily or weekly basis to ensure that pupils reading needs are being met alongside comprehension activities, using the Reciprocal Reading approach once children can decode fluently, to ensure that they are also building up their understanding. </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Each classroom has a dedicated area for children to enjoy reading.</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As a school, we subscribe to the Cumbria County Council School Library Book Service, ensuring that children have access to high quality books to enhance their learning and encourage them to seek out information through texts. </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English writing lessons are predominantly centred around a book which children get to spend time exploring and further understanding he authors thought, processes and language choices. </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The school library gives children a dedicated space whereby they are able to immerse themselves in a warm and comforting environment. </a:t>
                      </a:r>
                    </a:p>
                    <a:p>
                      <a:pPr marL="171450" lvl="0" indent="-171450" algn="l">
                        <a:lnSpc>
                          <a:spcPct val="100000"/>
                        </a:lnSpc>
                        <a:spcBef>
                          <a:spcPts val="0"/>
                        </a:spcBef>
                        <a:spcAft>
                          <a:spcPts val="0"/>
                        </a:spcAft>
                        <a:buFont typeface="Arial"/>
                        <a:buChar char="•"/>
                      </a:pPr>
                      <a:r>
                        <a:rPr lang="en-GB" sz="800" b="0" i="0" u="none" strike="noStrike" noProof="0" dirty="0">
                          <a:solidFill>
                            <a:schemeClr val="dk1"/>
                          </a:solidFill>
                          <a:latin typeface="Gill Sans MT"/>
                        </a:rPr>
                        <a:t>Children celebrate reading through local, national and international initiatives such as World Book Day, Read a Book a Day, Poetry Week... </a:t>
                      </a:r>
                    </a:p>
                  </a:txBody>
                  <a:tcPr marL="167640" marR="167640" marT="83820" marB="83820"/>
                </a:tc>
                <a:extLst>
                  <a:ext uri="{0D108BD9-81ED-4DB2-BD59-A6C34878D82A}">
                    <a16:rowId xmlns:a16="http://schemas.microsoft.com/office/drawing/2014/main" val="2375368939"/>
                  </a:ext>
                </a:extLst>
              </a:tr>
              <a:tr h="1362075">
                <a:tc>
                  <a:txBody>
                    <a:bodyPr/>
                    <a:lstStyle/>
                    <a:p>
                      <a:pPr algn="ctr"/>
                      <a:r>
                        <a:rPr lang="en-GB" sz="1400" dirty="0"/>
                        <a:t>Impact</a:t>
                      </a:r>
                    </a:p>
                  </a:txBody>
                  <a:tcPr marL="167640" marR="167640" marT="83820" marB="83820" anchor="ctr"/>
                </a:tc>
                <a:tc>
                  <a:txBody>
                    <a:bodyPr/>
                    <a:lstStyle/>
                    <a:p>
                      <a:pPr marL="457200" indent="-457200">
                        <a:buFont typeface="Arial"/>
                        <a:buChar char="•"/>
                      </a:pPr>
                      <a:r>
                        <a:rPr lang="en-GB" sz="800" dirty="0"/>
                        <a:t>All pupils will be able to read with accuracy, speed, confidence, fluency and understanding in preparation for life beyond school. </a:t>
                      </a:r>
                    </a:p>
                    <a:p>
                      <a:pPr marL="457200" lvl="0" indent="-457200">
                        <a:buFont typeface="Arial"/>
                        <a:buChar char="•"/>
                      </a:pPr>
                      <a:r>
                        <a:rPr lang="en-GB" sz="800" dirty="0"/>
                        <a:t>All pupils will make good progress from the start of their journey at school. </a:t>
                      </a:r>
                    </a:p>
                    <a:p>
                      <a:pPr marL="457200" lvl="0" indent="-457200">
                        <a:buFont typeface="Arial"/>
                        <a:buChar char="•"/>
                      </a:pPr>
                      <a:r>
                        <a:rPr lang="en-GB" sz="800" dirty="0"/>
                        <a:t>Pupils read independently for pleasure both in school and at home.</a:t>
                      </a:r>
                    </a:p>
                    <a:p>
                      <a:pPr marL="457200" lvl="0" indent="-457200">
                        <a:buFont typeface="Arial"/>
                        <a:buChar char="•"/>
                      </a:pPr>
                      <a:r>
                        <a:rPr lang="en-GB" sz="800" dirty="0"/>
                        <a:t>Pupils can identify with books they read. </a:t>
                      </a:r>
                    </a:p>
                    <a:p>
                      <a:pPr marL="457200" lvl="0" indent="-457200">
                        <a:buFont typeface="Arial"/>
                        <a:buChar char="•"/>
                      </a:pPr>
                      <a:r>
                        <a:rPr lang="en-GB" sz="800" dirty="0"/>
                        <a:t>Pupils will develop a life-long enjoyment of reading and books. </a:t>
                      </a:r>
                    </a:p>
                    <a:p>
                      <a:pPr marL="457200" lvl="0" indent="-457200">
                        <a:buFont typeface="Arial"/>
                        <a:buChar char="•"/>
                      </a:pPr>
                      <a:endParaRPr lang="en-GB" sz="1100"/>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Early Years Foundation Stage</a:t>
            </a:r>
          </a:p>
          <a:p>
            <a:pPr algn="ctr"/>
            <a:endParaRPr lang="en-US" dirty="0"/>
          </a:p>
          <a:p>
            <a:pPr algn="ctr"/>
            <a:r>
              <a:rPr lang="en-US" dirty="0">
                <a:ea typeface="+mn-lt"/>
                <a:cs typeface="+mn-lt"/>
              </a:rPr>
              <a:t>‘Between the pages of a book is a lovely place to be.’ </a:t>
            </a:r>
          </a:p>
          <a:p>
            <a:pPr algn="ctr"/>
            <a:endParaRPr lang="en-US" dirty="0"/>
          </a:p>
          <a:p>
            <a:pPr algn="ctr"/>
            <a:r>
              <a:rPr lang="en-US" dirty="0">
                <a:ea typeface="+mn-lt"/>
                <a:cs typeface="+mn-lt"/>
              </a:rPr>
              <a:t>We aim to promote a love for reading a range of books and texts. Showing understanding of what is being read to them and how to read some simple sentences independently.</a:t>
            </a:r>
          </a:p>
          <a:p>
            <a:pPr algn="ctr"/>
            <a:endParaRPr lang="en-US" dirty="0"/>
          </a:p>
          <a:p>
            <a:pPr algn="r"/>
            <a:r>
              <a:rPr lang="en-US" i="1" dirty="0">
                <a:ea typeface="+mn-lt"/>
                <a:cs typeface="+mn-lt"/>
                <a:hlinkClick r:id="rId2"/>
              </a:rPr>
              <a:t>Birth to 5 Matters</a:t>
            </a:r>
            <a:endParaRPr lang="en-US" dirty="0"/>
          </a:p>
        </p:txBody>
      </p:sp>
    </p:spTree>
    <p:extLst>
      <p:ext uri="{BB962C8B-B14F-4D97-AF65-F5344CB8AC3E}">
        <p14:creationId xmlns:p14="http://schemas.microsoft.com/office/powerpoint/2010/main" val="3575766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600" cap="none">
                <a:solidFill>
                  <a:srgbClr val="262626"/>
                </a:solidFill>
              </a:rPr>
              <a:t>English</a:t>
            </a:r>
            <a:endParaRPr lang="en-US" sz="2600"/>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3610238261"/>
              </p:ext>
            </p:extLst>
          </p:nvPr>
        </p:nvGraphicFramePr>
        <p:xfrm>
          <a:off x="4942812" y="41767"/>
          <a:ext cx="6966923" cy="6772137"/>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616960">
                <a:tc gridSpan="2">
                  <a:txBody>
                    <a:bodyPr/>
                    <a:lstStyle/>
                    <a:p>
                      <a:pPr lvl="0" algn="ctr">
                        <a:buNone/>
                      </a:pPr>
                      <a:r>
                        <a:rPr lang="en-US" sz="1400" dirty="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926508">
                <a:tc>
                  <a:txBody>
                    <a:bodyPr/>
                    <a:lstStyle/>
                    <a:p>
                      <a:pPr algn="ctr"/>
                      <a:r>
                        <a:rPr lang="en-US" sz="1400" dirty="0"/>
                        <a:t>Intent</a:t>
                      </a:r>
                      <a:endParaRPr lang="en-GB" sz="1400" dirty="0"/>
                    </a:p>
                  </a:txBody>
                  <a:tcPr marL="167640" marR="167640" marT="83820" marB="83820" anchor="ctr"/>
                </a:tc>
                <a:tc>
                  <a:txBody>
                    <a:bodyPr/>
                    <a:lstStyle/>
                    <a:p>
                      <a:pPr lvl="0" algn="l">
                        <a:lnSpc>
                          <a:spcPct val="100000"/>
                        </a:lnSpc>
                        <a:spcBef>
                          <a:spcPts val="0"/>
                        </a:spcBef>
                        <a:spcAft>
                          <a:spcPts val="0"/>
                        </a:spcAft>
                        <a:buNone/>
                      </a:pPr>
                      <a:r>
                        <a:rPr lang="en-GB" sz="1000" b="0" i="0" u="none" strike="noStrike" noProof="0" dirty="0">
                          <a:latin typeface="Gill Sans MT"/>
                        </a:rPr>
                        <a:t>Through the English curriculum provision at </a:t>
                      </a:r>
                      <a:r>
                        <a:rPr lang="en-GB" sz="1000" b="0" i="0" u="none" strike="noStrike" noProof="0" err="1">
                          <a:latin typeface="Gill Sans MT"/>
                        </a:rPr>
                        <a:t>Flookburgh</a:t>
                      </a:r>
                      <a:r>
                        <a:rPr lang="en-GB" sz="1000" b="0" i="0" u="none" strike="noStrike" noProof="0" dirty="0">
                          <a:latin typeface="Gill Sans MT"/>
                        </a:rPr>
                        <a:t> CE Primary School, our children will:</a:t>
                      </a:r>
                    </a:p>
                    <a:p>
                      <a:pPr marL="171450" lvl="0" indent="-171450">
                        <a:buFont typeface="Arial"/>
                        <a:buChar char="•"/>
                      </a:pPr>
                      <a:r>
                        <a:rPr lang="en-GB" sz="1000" dirty="0"/>
                        <a:t>Be provided with the ability to communicate their knowledge, ideas and emotions through their writing. </a:t>
                      </a:r>
                    </a:p>
                    <a:p>
                      <a:pPr marL="171450" lvl="0" indent="-171450">
                        <a:buFont typeface="Arial"/>
                        <a:buChar char="•"/>
                      </a:pPr>
                      <a:r>
                        <a:rPr lang="en-GB" sz="1000" dirty="0"/>
                        <a:t>Develop children's vocabulary, a solid grammatical foundation and ability to spell words effectively using spelling patterns and rules taught, </a:t>
                      </a:r>
                    </a:p>
                    <a:p>
                      <a:pPr marL="171450" lvl="0" indent="-171450">
                        <a:buFont typeface="Arial"/>
                        <a:buChar char="•"/>
                      </a:pPr>
                      <a:r>
                        <a:rPr lang="en-GB" sz="1000" dirty="0"/>
                        <a:t>Develop the skills to write clearly, accurately and coherently, adapting language and style to suit a range of genres, audiences and purposes. </a:t>
                      </a:r>
                    </a:p>
                    <a:p>
                      <a:pPr marL="171450" lvl="0" indent="-171450">
                        <a:buFont typeface="Arial"/>
                        <a:buChar char="•"/>
                      </a:pPr>
                      <a:r>
                        <a:rPr lang="en-GB" sz="1000" dirty="0"/>
                        <a:t>Develop a good, joined handwriting style in preparation for their move to secondary school. </a:t>
                      </a:r>
                    </a:p>
                    <a:p>
                      <a:pPr marL="171450" lvl="0" indent="-171450">
                        <a:buFont typeface="Arial"/>
                        <a:buChar char="•"/>
                      </a:pPr>
                      <a:r>
                        <a:rPr lang="en-GB" sz="1000" dirty="0"/>
                        <a:t>Create an environment in which children can edit, review and improve their work effectively during and after the writing process. </a:t>
                      </a:r>
                    </a:p>
                  </a:txBody>
                  <a:tcPr marL="167640" marR="167640" marT="83820" marB="83820" anchor="ctr"/>
                </a:tc>
                <a:extLst>
                  <a:ext uri="{0D108BD9-81ED-4DB2-BD59-A6C34878D82A}">
                    <a16:rowId xmlns:a16="http://schemas.microsoft.com/office/drawing/2014/main" val="1669259483"/>
                  </a:ext>
                </a:extLst>
              </a:tr>
              <a:tr h="2416584">
                <a:tc>
                  <a:txBody>
                    <a:bodyPr/>
                    <a:lstStyle/>
                    <a:p>
                      <a:pPr algn="ctr"/>
                      <a:r>
                        <a:rPr lang="en-GB" sz="1400" dirty="0"/>
                        <a:t>Implementation</a:t>
                      </a:r>
                    </a:p>
                  </a:txBody>
                  <a:tcPr marL="167640" marR="167640" marT="83820" marB="83820" anchor="ctr"/>
                </a:tc>
                <a:tc>
                  <a:txBody>
                    <a:bodyPr/>
                    <a:lstStyle/>
                    <a:p>
                      <a:r>
                        <a:rPr lang="en-GB" sz="1000" dirty="0"/>
                        <a:t>Throughout the year children will encounter a wide range of text types to give them lots of opportunities to practice new skills that have been taught whilst also being given opportunities to revisit and review prior knowledge within their writing. </a:t>
                      </a:r>
                    </a:p>
                    <a:p>
                      <a:pPr marL="171450" lvl="0" indent="-171450">
                        <a:buFont typeface="Arial"/>
                        <a:buChar char="•"/>
                      </a:pPr>
                      <a:r>
                        <a:rPr lang="en-GB" sz="1000" dirty="0"/>
                        <a:t>The use of 'The Write Stuff' approach is used throughout the school in Key Stages 1 and 2 to give a clear and consistent approach to writing, build up a wide vocabulary bank and give pupils lots of opportunities to witness modelled writing to support their own writing.  </a:t>
                      </a:r>
                    </a:p>
                    <a:p>
                      <a:pPr marL="171450" lvl="0" indent="-171450">
                        <a:buFont typeface="Arial"/>
                        <a:buChar char="•"/>
                      </a:pPr>
                      <a:r>
                        <a:rPr lang="en-GB" sz="1000" dirty="0"/>
                        <a:t>Early writing is taught using reading and phonics to support sentence structure, grammar and spelling through  'Read Write Inc.' </a:t>
                      </a:r>
                    </a:p>
                    <a:p>
                      <a:pPr marL="171450" lvl="0" indent="-171450">
                        <a:buFont typeface="Arial"/>
                        <a:buChar char="•"/>
                      </a:pPr>
                      <a:r>
                        <a:rPr lang="en-GB" sz="1000" dirty="0"/>
                        <a:t>Spellings are taught in accordance with Appendix 1 of the English National Curriculum. In Reception, Year 1 and for those children who require, spelling is taught using 'Read Write Inc' phonics where children are grouped accordingly. From Year 2 onwards 'The Spelling Book' is used which has an investigative approach to spelling whilst also unpicking the phonetics of words to support spelling rules. </a:t>
                      </a:r>
                    </a:p>
                    <a:p>
                      <a:pPr marL="171450" lvl="0" indent="-171450">
                        <a:buFont typeface="Arial"/>
                        <a:buChar char="•"/>
                      </a:pPr>
                      <a:r>
                        <a:rPr lang="en-GB" sz="1000" dirty="0"/>
                        <a:t>Grammar and Punctuation are taught both discretely and within English lessons to develop understanding and then </a:t>
                      </a:r>
                      <a:r>
                        <a:rPr lang="en-GB" sz="1000" err="1"/>
                        <a:t>embedlearning</a:t>
                      </a:r>
                      <a:r>
                        <a:rPr lang="en-GB" sz="1000" dirty="0"/>
                        <a:t> within context. </a:t>
                      </a:r>
                    </a:p>
                    <a:p>
                      <a:pPr marL="171450" lvl="0" indent="-171450">
                        <a:buFont typeface="Arial"/>
                        <a:buChar char="•"/>
                      </a:pPr>
                      <a:r>
                        <a:rPr lang="en-GB" sz="1000" dirty="0"/>
                        <a:t>Handwriting is taught both discretely and as an integral part of any lesson which is reinforced daily. </a:t>
                      </a:r>
                    </a:p>
                  </a:txBody>
                  <a:tcPr marL="167640" marR="167640" marT="83820" marB="83820" anchor="ctr"/>
                </a:tc>
                <a:extLst>
                  <a:ext uri="{0D108BD9-81ED-4DB2-BD59-A6C34878D82A}">
                    <a16:rowId xmlns:a16="http://schemas.microsoft.com/office/drawing/2014/main" val="2375368939"/>
                  </a:ext>
                </a:extLst>
              </a:tr>
              <a:tr h="1470229">
                <a:tc>
                  <a:txBody>
                    <a:bodyPr/>
                    <a:lstStyle/>
                    <a:p>
                      <a:pPr algn="ctr"/>
                      <a:r>
                        <a:rPr lang="en-GB" sz="1400" dirty="0"/>
                        <a:t>Impact</a:t>
                      </a:r>
                    </a:p>
                  </a:txBody>
                  <a:tcPr marL="167640" marR="167640" marT="83820" marB="83820" anchor="ctr"/>
                </a:tc>
                <a:tc>
                  <a:txBody>
                    <a:bodyPr/>
                    <a:lstStyle/>
                    <a:p>
                      <a:pPr marL="171450" indent="-171450">
                        <a:buFont typeface="Arial"/>
                        <a:buChar char="•"/>
                      </a:pPr>
                      <a:r>
                        <a:rPr lang="en-GB" sz="1000" dirty="0"/>
                        <a:t>Children become confident and successful writers who enjoy writing across a range of genres for different purposes. </a:t>
                      </a:r>
                    </a:p>
                    <a:p>
                      <a:pPr marL="171450" lvl="0" indent="-171450">
                        <a:buFont typeface="Arial"/>
                        <a:buChar char="•"/>
                      </a:pPr>
                      <a:r>
                        <a:rPr lang="en-GB" sz="1000" dirty="0"/>
                        <a:t>Children of all abilities are successful in English through high-quality teaching, effective scaffolding. </a:t>
                      </a:r>
                    </a:p>
                    <a:p>
                      <a:pPr marL="171450" lvl="0" indent="-171450">
                        <a:buFont typeface="Arial"/>
                        <a:buChar char="•"/>
                      </a:pPr>
                      <a:r>
                        <a:rPr lang="en-GB" sz="1000" dirty="0"/>
                        <a:t>Children have a wide vocabulary bank which they can refer to and use across all writing. </a:t>
                      </a:r>
                    </a:p>
                    <a:p>
                      <a:pPr marL="171450" lvl="0" indent="-171450">
                        <a:buFont typeface="Arial"/>
                        <a:buChar char="•"/>
                      </a:pPr>
                      <a:r>
                        <a:rPr lang="en-GB" sz="1000" dirty="0"/>
                        <a:t>Children will be able to spell effectively by applying spelling rules and patterns they have been taught. </a:t>
                      </a:r>
                    </a:p>
                  </a:txBody>
                  <a:tcPr marL="167640" marR="167640" marT="83820" marB="83820" anchor="ctr"/>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We aim to promote a love for writing, allowing continuous opportunities for mark making and fine motor development. By building confidence and a love for mark making the children should begin to write </a:t>
            </a:r>
            <a:r>
              <a:rPr lang="en-US" err="1">
                <a:ea typeface="+mn-lt"/>
                <a:cs typeface="+mn-lt"/>
              </a:rPr>
              <a:t>recognisable</a:t>
            </a:r>
            <a:r>
              <a:rPr lang="en-US">
                <a:ea typeface="+mn-lt"/>
                <a:cs typeface="+mn-lt"/>
              </a:rPr>
              <a:t> letters and spell some words and simple sentences correctly. </a:t>
            </a:r>
          </a:p>
          <a:p>
            <a:pPr algn="ctr"/>
            <a:endParaRPr lang="en-US"/>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242604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C274-5426-4175-8E20-7DBB1A46D692}"/>
              </a:ext>
            </a:extLst>
          </p:cNvPr>
          <p:cNvSpPr>
            <a:spLocks noGrp="1"/>
          </p:cNvSpPr>
          <p:nvPr>
            <p:ph type="title"/>
          </p:nvPr>
        </p:nvSpPr>
        <p:spPr>
          <a:xfrm>
            <a:off x="793466" y="567107"/>
            <a:ext cx="3044950" cy="1627792"/>
          </a:xfrm>
        </p:spPr>
        <p:txBody>
          <a:bodyPr vert="horz" lIns="274320" tIns="182880" rIns="274320" bIns="182880" rtlCol="0" anchor="ctr" anchorCtr="1">
            <a:normAutofit/>
          </a:bodyPr>
          <a:lstStyle/>
          <a:p>
            <a:r>
              <a:rPr lang="en-US" sz="4600" cap="none">
                <a:solidFill>
                  <a:srgbClr val="262626"/>
                </a:solidFill>
              </a:rPr>
              <a:t>Science</a:t>
            </a:r>
          </a:p>
        </p:txBody>
      </p:sp>
      <p:sp>
        <p:nvSpPr>
          <p:cNvPr id="9"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5">
            <a:extLst>
              <a:ext uri="{FF2B5EF4-FFF2-40B4-BE49-F238E27FC236}">
                <a16:creationId xmlns:a16="http://schemas.microsoft.com/office/drawing/2014/main" id="{D238F90A-323D-4766-B945-91FFFB36ADF7}"/>
              </a:ext>
            </a:extLst>
          </p:cNvPr>
          <p:cNvGraphicFramePr>
            <a:graphicFrameLocks/>
          </p:cNvGraphicFramePr>
          <p:nvPr>
            <p:extLst>
              <p:ext uri="{D42A27DB-BD31-4B8C-83A1-F6EECF244321}">
                <p14:modId xmlns:p14="http://schemas.microsoft.com/office/powerpoint/2010/main" val="717246897"/>
              </p:ext>
            </p:extLst>
          </p:nvPr>
        </p:nvGraphicFramePr>
        <p:xfrm>
          <a:off x="4942812" y="18678"/>
          <a:ext cx="6966923" cy="6875721"/>
        </p:xfrm>
        <a:graphic>
          <a:graphicData uri="http://schemas.openxmlformats.org/drawingml/2006/table">
            <a:tbl>
              <a:tblPr firstRow="1" bandRow="1">
                <a:tableStyleId>{21E4AEA4-8DFA-4A89-87EB-49C32662AFE0}</a:tableStyleId>
              </a:tblPr>
              <a:tblGrid>
                <a:gridCol w="1526801">
                  <a:extLst>
                    <a:ext uri="{9D8B030D-6E8A-4147-A177-3AD203B41FA5}">
                      <a16:colId xmlns:a16="http://schemas.microsoft.com/office/drawing/2014/main" val="4117088054"/>
                    </a:ext>
                  </a:extLst>
                </a:gridCol>
                <a:gridCol w="5440122">
                  <a:extLst>
                    <a:ext uri="{9D8B030D-6E8A-4147-A177-3AD203B41FA5}">
                      <a16:colId xmlns:a16="http://schemas.microsoft.com/office/drawing/2014/main" val="3777044669"/>
                    </a:ext>
                  </a:extLst>
                </a:gridCol>
              </a:tblGrid>
              <a:tr h="581601">
                <a:tc gridSpan="2">
                  <a:txBody>
                    <a:bodyPr/>
                    <a:lstStyle/>
                    <a:p>
                      <a:pPr lvl="0" algn="ctr">
                        <a:buNone/>
                      </a:pPr>
                      <a:r>
                        <a:rPr lang="en-US" sz="1400"/>
                        <a:t>Key Stage One &amp; Key Stage Two</a:t>
                      </a:r>
                    </a:p>
                  </a:txBody>
                  <a:tcPr marL="167640" marR="167640" marT="83819" marB="83819" anchor="ctr"/>
                </a:tc>
                <a:tc hMerge="1">
                  <a:txBody>
                    <a:bodyPr/>
                    <a:lstStyle/>
                    <a:p>
                      <a:endParaRPr lang="en-US"/>
                    </a:p>
                  </a:txBody>
                  <a:tcPr marL="167640" marR="167640" marT="83819" marB="83819"/>
                </a:tc>
                <a:extLst>
                  <a:ext uri="{0D108BD9-81ED-4DB2-BD59-A6C34878D82A}">
                    <a16:rowId xmlns:a16="http://schemas.microsoft.com/office/drawing/2014/main" val="4274212596"/>
                  </a:ext>
                </a:extLst>
              </a:tr>
              <a:tr h="1332109">
                <a:tc>
                  <a:txBody>
                    <a:bodyPr/>
                    <a:lstStyle/>
                    <a:p>
                      <a:pPr algn="ctr"/>
                      <a:r>
                        <a:rPr lang="en-US" sz="1400"/>
                        <a:t>Intent</a:t>
                      </a:r>
                      <a:endParaRPr lang="en-GB" sz="1400"/>
                    </a:p>
                  </a:txBody>
                  <a:tcPr marL="167640" marR="167640" marT="83820" marB="83820" anchor="ctr"/>
                </a:tc>
                <a:tc>
                  <a:txBody>
                    <a:bodyPr/>
                    <a:lstStyle/>
                    <a:p>
                      <a:pPr lvl="0" algn="l">
                        <a:lnSpc>
                          <a:spcPct val="100000"/>
                        </a:lnSpc>
                        <a:spcBef>
                          <a:spcPts val="0"/>
                        </a:spcBef>
                        <a:spcAft>
                          <a:spcPts val="0"/>
                        </a:spcAft>
                        <a:buNone/>
                      </a:pPr>
                      <a:r>
                        <a:rPr lang="en-GB" sz="1000" b="0" i="0" u="none" strike="noStrike" noProof="0" dirty="0">
                          <a:latin typeface="Gill Sans MT"/>
                        </a:rPr>
                        <a:t>Through the Science curriculum provision at Flookburgh CE Primary School, our children will:</a:t>
                      </a:r>
                    </a:p>
                    <a:p>
                      <a:pPr marL="171450" lvl="0" indent="-171450" algn="l">
                        <a:lnSpc>
                          <a:spcPct val="100000"/>
                        </a:lnSpc>
                        <a:spcBef>
                          <a:spcPts val="0"/>
                        </a:spcBef>
                        <a:spcAft>
                          <a:spcPts val="0"/>
                        </a:spcAft>
                        <a:buFont typeface="Arial" panose="020B0604020202020204" pitchFamily="34" charset="0"/>
                        <a:buChar char="•"/>
                      </a:pPr>
                      <a:r>
                        <a:rPr lang="en-GB" sz="1000" b="0" i="0" u="none" strike="noStrike" noProof="0" dirty="0">
                          <a:latin typeface="Gill Sans MT"/>
                        </a:rPr>
                        <a:t>Develop scientific knowledge and conceptual understanding through the specific disciplines of biology, chemistry and physics</a:t>
                      </a:r>
                    </a:p>
                    <a:p>
                      <a:pPr marL="171450" lvl="0" indent="-171450" algn="l">
                        <a:lnSpc>
                          <a:spcPct val="100000"/>
                        </a:lnSpc>
                        <a:spcBef>
                          <a:spcPts val="0"/>
                        </a:spcBef>
                        <a:spcAft>
                          <a:spcPts val="0"/>
                        </a:spcAft>
                        <a:buFont typeface="Arial" panose="020B0604020202020204" pitchFamily="34" charset="0"/>
                        <a:buChar char="•"/>
                      </a:pPr>
                      <a:r>
                        <a:rPr lang="en-GB" sz="1000" b="0" i="0" u="none" strike="noStrike" noProof="0" dirty="0">
                          <a:latin typeface="Gill Sans MT"/>
                        </a:rPr>
                        <a:t>Develop understanding of the nature, processes and methods of science through different types of science enquiries that help them to answer scientific questions about the world around them</a:t>
                      </a:r>
                    </a:p>
                    <a:p>
                      <a:pPr marL="171450" lvl="0" indent="-171450" algn="l">
                        <a:lnSpc>
                          <a:spcPct val="100000"/>
                        </a:lnSpc>
                        <a:spcBef>
                          <a:spcPts val="0"/>
                        </a:spcBef>
                        <a:spcAft>
                          <a:spcPts val="0"/>
                        </a:spcAft>
                        <a:buFont typeface="Arial" panose="020B0604020202020204" pitchFamily="34" charset="0"/>
                        <a:buChar char="•"/>
                      </a:pPr>
                      <a:r>
                        <a:rPr lang="en-GB" sz="1000" b="0" i="0" u="none" strike="noStrike" noProof="0" dirty="0">
                          <a:latin typeface="Gill Sans MT"/>
                        </a:rPr>
                        <a:t>Be equipped with the scientific knowledge required to understand the uses and implications of science, today and for the future.</a:t>
                      </a:r>
                    </a:p>
                  </a:txBody>
                  <a:tcPr marL="167640" marR="167640" marT="83820" marB="83820"/>
                </a:tc>
                <a:extLst>
                  <a:ext uri="{0D108BD9-81ED-4DB2-BD59-A6C34878D82A}">
                    <a16:rowId xmlns:a16="http://schemas.microsoft.com/office/drawing/2014/main" val="1669259483"/>
                  </a:ext>
                </a:extLst>
              </a:tr>
              <a:tr h="1625535">
                <a:tc>
                  <a:txBody>
                    <a:bodyPr/>
                    <a:lstStyle/>
                    <a:p>
                      <a:pPr algn="ctr"/>
                      <a:r>
                        <a:rPr lang="en-GB" sz="1400"/>
                        <a:t>Implementation</a:t>
                      </a:r>
                    </a:p>
                  </a:txBody>
                  <a:tcPr marL="167640" marR="167640" marT="83820" marB="83820" anchor="ctr"/>
                </a:tc>
                <a:tc>
                  <a:txBody>
                    <a:bodyPr/>
                    <a:lstStyle/>
                    <a:p>
                      <a:r>
                        <a:rPr lang="en-GB" sz="1000" kern="1200" dirty="0">
                          <a:solidFill>
                            <a:schemeClr val="dk1"/>
                          </a:solidFill>
                          <a:effectLst/>
                          <a:latin typeface="+mn-lt"/>
                          <a:ea typeface="+mn-ea"/>
                          <a:cs typeface="+mn-cs"/>
                        </a:rPr>
                        <a:t>Topics taught throughout the year and across Key Stages 1 and 2 are progressive, building upon prior learning, knowledge and understanding in order for children to embed and master the skills required before they move on to the next stage in their learning as follows:</a:t>
                      </a:r>
                    </a:p>
                    <a:p>
                      <a:pPr marL="171450" indent="-171450">
                        <a:buFont typeface="Arial" panose="020B0604020202020204" pitchFamily="34" charset="0"/>
                        <a:buChar char="•"/>
                      </a:pPr>
                      <a:r>
                        <a:rPr lang="en-US" sz="1000" kern="1200" dirty="0">
                          <a:solidFill>
                            <a:schemeClr val="dk1"/>
                          </a:solidFill>
                          <a:effectLst/>
                          <a:latin typeface="+mn-lt"/>
                          <a:ea typeface="+mn-ea"/>
                          <a:cs typeface="+mn-cs"/>
                        </a:rPr>
                        <a:t>T</a:t>
                      </a:r>
                      <a:r>
                        <a:rPr lang="en-GB" sz="1000" kern="1200" dirty="0">
                          <a:solidFill>
                            <a:schemeClr val="dk1"/>
                          </a:solidFill>
                          <a:effectLst/>
                          <a:latin typeface="+mn-lt"/>
                          <a:ea typeface="+mn-ea"/>
                          <a:cs typeface="+mn-cs"/>
                        </a:rPr>
                        <a:t>he White Rose Science scheme provides consistency in teaching, learning and assessment</a:t>
                      </a:r>
                    </a:p>
                    <a:p>
                      <a:pPr marL="171450" indent="-171450">
                        <a:buFont typeface="Arial" panose="020B0604020202020204" pitchFamily="34" charset="0"/>
                        <a:buChar char="•"/>
                      </a:pPr>
                      <a:r>
                        <a:rPr lang="en-GB" sz="1000" kern="1200" dirty="0">
                          <a:solidFill>
                            <a:schemeClr val="dk1"/>
                          </a:solidFill>
                          <a:effectLst/>
                          <a:latin typeface="+mn-lt"/>
                          <a:ea typeface="+mn-ea"/>
                          <a:cs typeface="+mn-cs"/>
                        </a:rPr>
                        <a:t>For each topic area taught, prior learning is established (including relevant knowledge and understanding at the end of EYFS in preparation for moving into KS1); </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Future learning is recognised – what will the children go onto learn and in which year group(s) will this be taught? </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The key scientific vocabulary children need to know and use confidently; </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Opportunities for working scientifically are an integral part of the planning process including ‘hands-on’ real-life experiences supported through practical enhancements provided through specific visits to sites of scientific importance; field studies and expert  visitors</a:t>
                      </a:r>
                    </a:p>
                  </a:txBody>
                  <a:tcPr marL="167640" marR="167640" marT="83820" marB="83820"/>
                </a:tc>
                <a:extLst>
                  <a:ext uri="{0D108BD9-81ED-4DB2-BD59-A6C34878D82A}">
                    <a16:rowId xmlns:a16="http://schemas.microsoft.com/office/drawing/2014/main" val="2375368939"/>
                  </a:ext>
                </a:extLst>
              </a:tr>
              <a:tr h="2763622">
                <a:tc>
                  <a:txBody>
                    <a:bodyPr/>
                    <a:lstStyle/>
                    <a:p>
                      <a:pPr algn="ctr"/>
                      <a:r>
                        <a:rPr lang="en-GB" sz="1400"/>
                        <a:t>Impact</a:t>
                      </a:r>
                    </a:p>
                  </a:txBody>
                  <a:tcPr marL="167640" marR="167640" marT="83820" marB="83820" anchor="ctr"/>
                </a:tc>
                <a:tc>
                  <a:txBody>
                    <a:bodyPr/>
                    <a:lstStyle/>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Children build knowledge of key concepts and the relationship between them overtime ensuring that they do not see science as merely a list of isolated facts</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Children will remember, long-term, the content that has been taught throughout their school learning journey.  This is because the teaching and planning sequence in our school is unique to our children’s needs and reviewed on an annual basis</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High-quality teaching focuses on building on children’s prior learning, identifies appropriate starting points, knowledge of what will be taught next and ensures full-coverage of the curriculum content </a:t>
                      </a:r>
                    </a:p>
                    <a:p>
                      <a:pPr marL="171450" indent="-171450">
                        <a:buFont typeface="Arial" panose="020B0604020202020204" pitchFamily="34" charset="0"/>
                        <a:buChar char="•"/>
                      </a:pPr>
                      <a:r>
                        <a:rPr lang="en-GB" sz="1000" kern="1200" dirty="0">
                          <a:solidFill>
                            <a:schemeClr val="dk1"/>
                          </a:solidFill>
                          <a:effectLst/>
                          <a:latin typeface="+mn-lt"/>
                          <a:ea typeface="+mn-ea"/>
                          <a:cs typeface="+mn-cs"/>
                        </a:rPr>
                        <a:t>Working Scientifically is explicitly planned and practical work has a clear purpose, forms part of the wider teaching sequence and takes place only when pupils have enough prior knowledge to learn from the activity</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Teachers are confident in making a judgement to report to parents about whether a child has achieved the expected standards for </a:t>
                      </a:r>
                      <a:r>
                        <a:rPr lang="en-GB" sz="1000" kern="1200">
                          <a:solidFill>
                            <a:schemeClr val="dk1"/>
                          </a:solidFill>
                          <a:effectLst/>
                          <a:latin typeface="+mn-lt"/>
                          <a:ea typeface="+mn-ea"/>
                          <a:cs typeface="+mn-cs"/>
                        </a:rPr>
                        <a:t>their age </a:t>
                      </a:r>
                      <a:endParaRPr lang="en-GB" sz="10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Science has a high-profile within our school with curriculum planning beginning in EYFS; our youngest children are introduced to a wide-ranging vocabulary to describe the natural world in readiness for their transition to KS1 and beyond</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T</a:t>
                      </a:r>
                      <a:r>
                        <a:rPr lang="en-GB" sz="1000" kern="1200" dirty="0" err="1">
                          <a:solidFill>
                            <a:schemeClr val="dk1"/>
                          </a:solidFill>
                          <a:effectLst/>
                          <a:latin typeface="+mn-lt"/>
                          <a:ea typeface="+mn-ea"/>
                          <a:cs typeface="+mn-cs"/>
                        </a:rPr>
                        <a:t>hrough</a:t>
                      </a:r>
                      <a:r>
                        <a:rPr lang="en-GB" sz="1000" kern="1200" dirty="0">
                          <a:solidFill>
                            <a:schemeClr val="dk1"/>
                          </a:solidFill>
                          <a:effectLst/>
                          <a:latin typeface="+mn-lt"/>
                          <a:ea typeface="+mn-ea"/>
                          <a:cs typeface="+mn-cs"/>
                        </a:rPr>
                        <a:t> real-life application, children will understand the relevance and importance of Science in their everyday lives, inspiring children’s curiosity and raising aspirations</a:t>
                      </a:r>
                    </a:p>
                  </a:txBody>
                  <a:tcPr marL="167640" marR="167640" marT="83820" marB="83820"/>
                </a:tc>
                <a:extLst>
                  <a:ext uri="{0D108BD9-81ED-4DB2-BD59-A6C34878D82A}">
                    <a16:rowId xmlns:a16="http://schemas.microsoft.com/office/drawing/2014/main" val="332339311"/>
                  </a:ext>
                </a:extLst>
              </a:tr>
            </a:tbl>
          </a:graphicData>
        </a:graphic>
      </p:graphicFrame>
      <p:sp>
        <p:nvSpPr>
          <p:cNvPr id="6" name="TextBox 5">
            <a:extLst>
              <a:ext uri="{FF2B5EF4-FFF2-40B4-BE49-F238E27FC236}">
                <a16:creationId xmlns:a16="http://schemas.microsoft.com/office/drawing/2014/main" id="{910259E2-0ADF-4B6B-ADB8-36CEDD02C482}"/>
              </a:ext>
            </a:extLst>
          </p:cNvPr>
          <p:cNvSpPr txBox="1"/>
          <p:nvPr/>
        </p:nvSpPr>
        <p:spPr>
          <a:xfrm>
            <a:off x="342901" y="2595283"/>
            <a:ext cx="396464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t>Early Years Foundation Stage</a:t>
            </a:r>
          </a:p>
          <a:p>
            <a:pPr algn="ctr"/>
            <a:endParaRPr lang="en-US"/>
          </a:p>
          <a:p>
            <a:pPr algn="ctr"/>
            <a:r>
              <a:rPr lang="en-US">
                <a:ea typeface="+mn-lt"/>
                <a:cs typeface="+mn-lt"/>
              </a:rPr>
              <a:t>We are all scientists here!</a:t>
            </a:r>
          </a:p>
          <a:p>
            <a:pPr algn="ctr"/>
            <a:endParaRPr lang="en-US"/>
          </a:p>
          <a:p>
            <a:pPr algn="ctr"/>
            <a:r>
              <a:rPr lang="en-US">
                <a:ea typeface="+mn-lt"/>
                <a:cs typeface="+mn-lt"/>
              </a:rPr>
              <a:t>By building our self-confidence, we will become more inquisitive and ask questions of what is happening around us. We will use the classroom space to explore the areas, asking and answering our own questions. </a:t>
            </a:r>
          </a:p>
          <a:p>
            <a:pPr algn="ctr"/>
            <a:endParaRPr lang="en-US"/>
          </a:p>
          <a:p>
            <a:pPr algn="r"/>
            <a:r>
              <a:rPr lang="en-US" i="1">
                <a:ea typeface="+mn-lt"/>
                <a:cs typeface="+mn-lt"/>
                <a:hlinkClick r:id="rId2"/>
              </a:rPr>
              <a:t>Birth to 5 Matters</a:t>
            </a:r>
            <a:endParaRPr lang="en-US"/>
          </a:p>
        </p:txBody>
      </p:sp>
    </p:spTree>
    <p:extLst>
      <p:ext uri="{BB962C8B-B14F-4D97-AF65-F5344CB8AC3E}">
        <p14:creationId xmlns:p14="http://schemas.microsoft.com/office/powerpoint/2010/main" val="1185872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92B698AE7E4243B5529E3DB877DA99" ma:contentTypeVersion="18" ma:contentTypeDescription="Create a new document." ma:contentTypeScope="" ma:versionID="39f771fad4a6d8a2470f8fe66e9e4fb6">
  <xsd:schema xmlns:xsd="http://www.w3.org/2001/XMLSchema" xmlns:xs="http://www.w3.org/2001/XMLSchema" xmlns:p="http://schemas.microsoft.com/office/2006/metadata/properties" xmlns:ns2="d9c68c4f-22fb-4518-8bf2-e85a10a7caf3" xmlns:ns3="afe3fb03-8647-4707-a5de-7f7c0aea46f5" targetNamespace="http://schemas.microsoft.com/office/2006/metadata/properties" ma:root="true" ma:fieldsID="0e78f4b24fbf7bee01c6071c56313ea9" ns2:_="" ns3:_="">
    <xsd:import namespace="d9c68c4f-22fb-4518-8bf2-e85a10a7caf3"/>
    <xsd:import namespace="afe3fb03-8647-4707-a5de-7f7c0aea46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c68c4f-22fb-4518-8bf2-e85a10a7ca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aac5c10-ebb2-44bc-9d54-8372a0b284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e3fb03-8647-4707-a5de-7f7c0aea46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5ee01bc-3781-40c6-bfe3-30340b2d631f}" ma:internalName="TaxCatchAll" ma:showField="CatchAllData" ma:web="afe3fb03-8647-4707-a5de-7f7c0aea46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fe3fb03-8647-4707-a5de-7f7c0aea46f5" xsi:nil="true"/>
    <lcf76f155ced4ddcb4097134ff3c332f xmlns="d9c68c4f-22fb-4518-8bf2-e85a10a7caf3">
      <Terms xmlns="http://schemas.microsoft.com/office/infopath/2007/PartnerControls"/>
    </lcf76f155ced4ddcb4097134ff3c332f>
    <SharedWithUsers xmlns="afe3fb03-8647-4707-a5de-7f7c0aea46f5">
      <UserInfo>
        <DisplayName>Miss Butler</DisplayName>
        <AccountId>25</AccountId>
        <AccountType/>
      </UserInfo>
      <UserInfo>
        <DisplayName>Mrs Robinson</DisplayName>
        <AccountId>12</AccountId>
        <AccountType/>
      </UserInfo>
      <UserInfo>
        <DisplayName>Office</DisplayName>
        <AccountId>51</AccountId>
        <AccountType/>
      </UserInfo>
      <UserInfo>
        <DisplayName>Gill</DisplayName>
        <AccountId>13</AccountId>
        <AccountType/>
      </UserInfo>
    </SharedWithUsers>
  </documentManagement>
</p:properties>
</file>

<file path=customXml/itemProps1.xml><?xml version="1.0" encoding="utf-8"?>
<ds:datastoreItem xmlns:ds="http://schemas.openxmlformats.org/officeDocument/2006/customXml" ds:itemID="{D800472C-0C5A-499C-96A0-A1CE29CB68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c68c4f-22fb-4518-8bf2-e85a10a7caf3"/>
    <ds:schemaRef ds:uri="afe3fb03-8647-4707-a5de-7f7c0aea46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691DCD-33E3-4BE3-AE53-A411356B8EA2}">
  <ds:schemaRefs>
    <ds:schemaRef ds:uri="http://schemas.microsoft.com/sharepoint/v3/contenttype/forms"/>
  </ds:schemaRefs>
</ds:datastoreItem>
</file>

<file path=customXml/itemProps3.xml><?xml version="1.0" encoding="utf-8"?>
<ds:datastoreItem xmlns:ds="http://schemas.openxmlformats.org/officeDocument/2006/customXml" ds:itemID="{34C571DB-FAD0-452E-B31F-EE646FD929EF}">
  <ds:schemaRefs>
    <ds:schemaRef ds:uri="http://www.w3.org/XML/1998/namespace"/>
    <ds:schemaRef ds:uri="http://purl.org/dc/terms/"/>
    <ds:schemaRef ds:uri="http://schemas.microsoft.com/office/2006/metadata/properties"/>
    <ds:schemaRef ds:uri="afe3fb03-8647-4707-a5de-7f7c0aea46f5"/>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d9c68c4f-22fb-4518-8bf2-e85a10a7caf3"/>
  </ds:schemaRefs>
</ds:datastoreItem>
</file>

<file path=docProps/app.xml><?xml version="1.0" encoding="utf-8"?>
<Properties xmlns="http://schemas.openxmlformats.org/officeDocument/2006/extended-properties" xmlns:vt="http://schemas.openxmlformats.org/officeDocument/2006/docPropsVTypes">
  <Template>TM10001115[[fn=Parcel]]</Template>
  <TotalTime>46</TotalTime>
  <Words>8581</Words>
  <Application>Microsoft Office PowerPoint</Application>
  <PresentationFormat>Widescreen</PresentationFormat>
  <Paragraphs>455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Parcel</vt:lpstr>
      <vt:lpstr>Whole School Curriculum</vt:lpstr>
      <vt:lpstr>Whole School Curriculum Overview</vt:lpstr>
      <vt:lpstr>Curriculum Intent  Statement</vt:lpstr>
      <vt:lpstr>Curriculum Implementation Statement</vt:lpstr>
      <vt:lpstr>Curriculum Impact Statement</vt:lpstr>
      <vt:lpstr>Maths</vt:lpstr>
      <vt:lpstr>English Reading</vt:lpstr>
      <vt:lpstr>English</vt:lpstr>
      <vt:lpstr>Science</vt:lpstr>
      <vt:lpstr>Art and Design</vt:lpstr>
      <vt:lpstr>Computing</vt:lpstr>
      <vt:lpstr>Design and Technology</vt:lpstr>
      <vt:lpstr>Geography</vt:lpstr>
      <vt:lpstr>History</vt:lpstr>
      <vt:lpstr>Languages</vt:lpstr>
      <vt:lpstr>Music</vt:lpstr>
      <vt:lpstr>Physical Education</vt:lpstr>
      <vt:lpstr>PSHE</vt:lpstr>
      <vt:lpstr>Religious Education</vt:lpstr>
      <vt:lpstr>ResourceS and Reference GLOSSARY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School Curriculum</dc:title>
  <dc:creator>Suzanne Robinson</dc:creator>
  <cp:lastModifiedBy>Gill</cp:lastModifiedBy>
  <cp:revision>882</cp:revision>
  <dcterms:created xsi:type="dcterms:W3CDTF">2021-09-06T15:20:39Z</dcterms:created>
  <dcterms:modified xsi:type="dcterms:W3CDTF">2024-02-22T20:26:23Z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0x010100F792B698AE7E4243B5529E3DB877DA99</vt:lpwstr>
  </property>
  <property fmtid="{D5CDD505-2E9C-101B-9397-08002B2CF9AE}" pid="3" name="MediaServiceImageTags">
    <vt:lpwstr/>
  </property>
</Properties>
</file>